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 id="262" r:id="rId6"/>
    <p:sldId id="263" r:id="rId7"/>
    <p:sldId id="264" r:id="rId8"/>
    <p:sldId id="265" r:id="rId9"/>
    <p:sldId id="267" r:id="rId10"/>
    <p:sldId id="266" r:id="rId11"/>
    <p:sldId id="268" r:id="rId12"/>
    <p:sldId id="269" r:id="rId13"/>
    <p:sldId id="270" r:id="rId14"/>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7" d="100"/>
          <a:sy n="87" d="100"/>
        </p:scale>
        <p:origin x="-1020"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36A5606-13B5-4503-9657-64C08FE2EB3A}" type="doc">
      <dgm:prSet loTypeId="urn:microsoft.com/office/officeart/2005/8/layout/radial5" loCatId="relationship" qsTypeId="urn:microsoft.com/office/officeart/2005/8/quickstyle/simple1" qsCatId="simple" csTypeId="urn:microsoft.com/office/officeart/2005/8/colors/accent1_2" csCatId="accent1" phldr="1"/>
      <dgm:spPr/>
      <dgm:t>
        <a:bodyPr/>
        <a:lstStyle/>
        <a:p>
          <a:endParaRPr lang="de-DE"/>
        </a:p>
      </dgm:t>
    </dgm:pt>
    <dgm:pt modelId="{4A4FDDCB-C76B-4F2D-A917-245F186BDCAB}">
      <dgm:prSet phldrT="[Text]"/>
      <dgm:spPr/>
      <dgm:t>
        <a:bodyPr/>
        <a:lstStyle/>
        <a:p>
          <a:r>
            <a:rPr lang="de-DE" dirty="0" smtClean="0"/>
            <a:t>Die </a:t>
          </a:r>
          <a:r>
            <a:rPr lang="de-DE" b="1" dirty="0" smtClean="0"/>
            <a:t>Würde des Menschen </a:t>
          </a:r>
          <a:r>
            <a:rPr lang="de-DE" dirty="0" smtClean="0"/>
            <a:t>begründet Anspruch auf</a:t>
          </a:r>
          <a:endParaRPr lang="de-DE" dirty="0"/>
        </a:p>
      </dgm:t>
    </dgm:pt>
    <dgm:pt modelId="{5BFF7470-E905-4EED-961B-9B7EE57682A9}" type="parTrans" cxnId="{A6E4F745-C5DB-4B0F-92FD-50938F4D6B24}">
      <dgm:prSet/>
      <dgm:spPr/>
      <dgm:t>
        <a:bodyPr/>
        <a:lstStyle/>
        <a:p>
          <a:endParaRPr lang="de-DE"/>
        </a:p>
      </dgm:t>
    </dgm:pt>
    <dgm:pt modelId="{09E46974-7243-4C7B-BBB7-530E9B467D43}" type="sibTrans" cxnId="{A6E4F745-C5DB-4B0F-92FD-50938F4D6B24}">
      <dgm:prSet/>
      <dgm:spPr/>
      <dgm:t>
        <a:bodyPr/>
        <a:lstStyle/>
        <a:p>
          <a:endParaRPr lang="de-DE"/>
        </a:p>
      </dgm:t>
    </dgm:pt>
    <dgm:pt modelId="{20B6BFEF-4692-4B74-BD69-23550FB53384}">
      <dgm:prSet phldrT="[Text]" custT="1"/>
      <dgm:spPr/>
      <dgm:t>
        <a:bodyPr/>
        <a:lstStyle/>
        <a:p>
          <a:r>
            <a:rPr lang="de-DE" sz="700" baseline="0" dirty="0" smtClean="0"/>
            <a:t>Räumliche Privatsphäre</a:t>
          </a:r>
          <a:endParaRPr lang="de-DE" sz="700" baseline="0" dirty="0"/>
        </a:p>
      </dgm:t>
    </dgm:pt>
    <dgm:pt modelId="{CF06E71C-4D15-4D0F-9C8E-36106643B365}" type="parTrans" cxnId="{AF35D598-26A9-4422-B7C6-6D20576E584E}">
      <dgm:prSet/>
      <dgm:spPr/>
      <dgm:t>
        <a:bodyPr/>
        <a:lstStyle/>
        <a:p>
          <a:endParaRPr lang="de-DE"/>
        </a:p>
      </dgm:t>
    </dgm:pt>
    <dgm:pt modelId="{4349D211-2EE2-4634-9C05-3E32CC176E63}" type="sibTrans" cxnId="{AF35D598-26A9-4422-B7C6-6D20576E584E}">
      <dgm:prSet/>
      <dgm:spPr/>
      <dgm:t>
        <a:bodyPr/>
        <a:lstStyle/>
        <a:p>
          <a:endParaRPr lang="de-DE"/>
        </a:p>
      </dgm:t>
    </dgm:pt>
    <dgm:pt modelId="{E2372D87-9D6C-4FAD-9FFE-BC81BD86E53D}">
      <dgm:prSet phldrT="[Text]" custT="1"/>
      <dgm:spPr/>
      <dgm:t>
        <a:bodyPr/>
        <a:lstStyle/>
        <a:p>
          <a:r>
            <a:rPr lang="de-DE" sz="750" baseline="0" dirty="0" smtClean="0"/>
            <a:t>Handlungsfreiheit</a:t>
          </a:r>
          <a:endParaRPr lang="de-DE" sz="750" baseline="0" dirty="0"/>
        </a:p>
      </dgm:t>
    </dgm:pt>
    <dgm:pt modelId="{42B3755E-F4DB-4A3C-B536-65C0F4CDAFE1}" type="parTrans" cxnId="{8C75EE0B-E752-49B4-A3E7-0AEB9D1CE414}">
      <dgm:prSet/>
      <dgm:spPr/>
      <dgm:t>
        <a:bodyPr/>
        <a:lstStyle/>
        <a:p>
          <a:endParaRPr lang="de-DE"/>
        </a:p>
      </dgm:t>
    </dgm:pt>
    <dgm:pt modelId="{158C2568-5717-420F-882A-5072BB0FCFFA}" type="sibTrans" cxnId="{8C75EE0B-E752-49B4-A3E7-0AEB9D1CE414}">
      <dgm:prSet/>
      <dgm:spPr/>
      <dgm:t>
        <a:bodyPr/>
        <a:lstStyle/>
        <a:p>
          <a:endParaRPr lang="de-DE"/>
        </a:p>
      </dgm:t>
    </dgm:pt>
    <dgm:pt modelId="{D932B3B5-1173-44FB-B0BE-BFC0C39414AA}">
      <dgm:prSet phldrT="[Text]" custT="1"/>
      <dgm:spPr/>
      <dgm:t>
        <a:bodyPr/>
        <a:lstStyle/>
        <a:p>
          <a:r>
            <a:rPr lang="de-DE" sz="700" baseline="0" dirty="0" smtClean="0"/>
            <a:t>Soziale Gerechtigkeit</a:t>
          </a:r>
          <a:endParaRPr lang="de-DE" sz="700" baseline="0" dirty="0"/>
        </a:p>
      </dgm:t>
    </dgm:pt>
    <dgm:pt modelId="{578DD761-165F-4E7D-A246-0A63DC17FBEC}" type="parTrans" cxnId="{44A9B2B3-D103-4089-AD57-8C3761DF7D51}">
      <dgm:prSet/>
      <dgm:spPr/>
      <dgm:t>
        <a:bodyPr/>
        <a:lstStyle/>
        <a:p>
          <a:endParaRPr lang="de-DE"/>
        </a:p>
      </dgm:t>
    </dgm:pt>
    <dgm:pt modelId="{577DF893-2D05-479D-9DE4-DE2F652838B3}" type="sibTrans" cxnId="{44A9B2B3-D103-4089-AD57-8C3761DF7D51}">
      <dgm:prSet/>
      <dgm:spPr/>
      <dgm:t>
        <a:bodyPr/>
        <a:lstStyle/>
        <a:p>
          <a:endParaRPr lang="de-DE"/>
        </a:p>
      </dgm:t>
    </dgm:pt>
    <dgm:pt modelId="{8F3D7D18-4B04-461E-97D7-E0C972BC026B}">
      <dgm:prSet phldrT="[Text]" custT="1"/>
      <dgm:spPr/>
      <dgm:t>
        <a:bodyPr/>
        <a:lstStyle/>
        <a:p>
          <a:r>
            <a:rPr lang="de-DE" sz="750" baseline="0" dirty="0" smtClean="0"/>
            <a:t>Individualität</a:t>
          </a:r>
          <a:endParaRPr lang="de-DE" sz="750" baseline="0" dirty="0"/>
        </a:p>
      </dgm:t>
    </dgm:pt>
    <dgm:pt modelId="{4E987414-3A75-4F45-AB27-AA2B2AC6612B}" type="parTrans" cxnId="{D0BEEAB2-A8DB-461F-BA5D-C30F1D269DFA}">
      <dgm:prSet/>
      <dgm:spPr/>
      <dgm:t>
        <a:bodyPr/>
        <a:lstStyle/>
        <a:p>
          <a:endParaRPr lang="de-DE"/>
        </a:p>
      </dgm:t>
    </dgm:pt>
    <dgm:pt modelId="{42D2BA90-A145-476E-812B-F13BE46D7711}" type="sibTrans" cxnId="{D0BEEAB2-A8DB-461F-BA5D-C30F1D269DFA}">
      <dgm:prSet/>
      <dgm:spPr/>
      <dgm:t>
        <a:bodyPr/>
        <a:lstStyle/>
        <a:p>
          <a:endParaRPr lang="de-DE"/>
        </a:p>
      </dgm:t>
    </dgm:pt>
    <dgm:pt modelId="{B5358E78-7A3F-4653-8434-99099A6A576C}">
      <dgm:prSet phldrT="[Text]" custT="1"/>
      <dgm:spPr/>
      <dgm:t>
        <a:bodyPr/>
        <a:lstStyle/>
        <a:p>
          <a:r>
            <a:rPr lang="de-DE" sz="750" baseline="0" dirty="0" smtClean="0"/>
            <a:t>Personenwertgleichheit</a:t>
          </a:r>
          <a:endParaRPr lang="de-DE" sz="750" baseline="0" dirty="0"/>
        </a:p>
      </dgm:t>
    </dgm:pt>
    <dgm:pt modelId="{CA69E1CC-28B5-455C-858E-4795A0C09402}" type="parTrans" cxnId="{BD7FB028-470D-42A9-8211-966701FACB93}">
      <dgm:prSet/>
      <dgm:spPr/>
      <dgm:t>
        <a:bodyPr/>
        <a:lstStyle/>
        <a:p>
          <a:endParaRPr lang="de-DE"/>
        </a:p>
      </dgm:t>
    </dgm:pt>
    <dgm:pt modelId="{2B35DA74-E07D-48A4-A075-E4AE489826B8}" type="sibTrans" cxnId="{BD7FB028-470D-42A9-8211-966701FACB93}">
      <dgm:prSet/>
      <dgm:spPr/>
      <dgm:t>
        <a:bodyPr/>
        <a:lstStyle/>
        <a:p>
          <a:endParaRPr lang="de-DE"/>
        </a:p>
      </dgm:t>
    </dgm:pt>
    <dgm:pt modelId="{C117CB55-6960-4385-B851-4ED69E083982}">
      <dgm:prSet phldrT="[Text]" custT="1"/>
      <dgm:spPr/>
      <dgm:t>
        <a:bodyPr/>
        <a:lstStyle/>
        <a:p>
          <a:r>
            <a:rPr lang="de-DE" sz="750" baseline="0" dirty="0" smtClean="0"/>
            <a:t>Selbstbestimmung</a:t>
          </a:r>
          <a:endParaRPr lang="de-DE" sz="750" baseline="0" dirty="0"/>
        </a:p>
      </dgm:t>
    </dgm:pt>
    <dgm:pt modelId="{60812ED6-07C6-43DB-B954-DCD3646DB9C7}" type="parTrans" cxnId="{C3C66EA4-158E-4A88-95D9-686870ED88F0}">
      <dgm:prSet/>
      <dgm:spPr/>
      <dgm:t>
        <a:bodyPr/>
        <a:lstStyle/>
        <a:p>
          <a:endParaRPr lang="de-DE"/>
        </a:p>
      </dgm:t>
    </dgm:pt>
    <dgm:pt modelId="{F87E1C6E-52BE-4CBE-8BBD-FF9FF7519A71}" type="sibTrans" cxnId="{C3C66EA4-158E-4A88-95D9-686870ED88F0}">
      <dgm:prSet/>
      <dgm:spPr/>
      <dgm:t>
        <a:bodyPr/>
        <a:lstStyle/>
        <a:p>
          <a:endParaRPr lang="de-DE"/>
        </a:p>
      </dgm:t>
    </dgm:pt>
    <dgm:pt modelId="{79DFCCAD-8227-4989-A3DD-5737D3357ACD}">
      <dgm:prSet phldrT="[Text]" custT="1"/>
      <dgm:spPr/>
      <dgm:t>
        <a:bodyPr/>
        <a:lstStyle/>
        <a:p>
          <a:r>
            <a:rPr lang="de-DE" sz="750" dirty="0" smtClean="0"/>
            <a:t>Geistes-und </a:t>
          </a:r>
          <a:r>
            <a:rPr lang="de-DE" sz="750" baseline="0" dirty="0" smtClean="0"/>
            <a:t>Gewissensfreiheit</a:t>
          </a:r>
          <a:endParaRPr lang="de-DE" sz="750" baseline="0" dirty="0"/>
        </a:p>
      </dgm:t>
    </dgm:pt>
    <dgm:pt modelId="{7586C3F6-D48B-4DDA-94CC-C0BF890E33DC}" type="parTrans" cxnId="{32F19D02-D9BA-461C-9F61-1BE2CC1FCAA9}">
      <dgm:prSet/>
      <dgm:spPr/>
      <dgm:t>
        <a:bodyPr/>
        <a:lstStyle/>
        <a:p>
          <a:endParaRPr lang="de-DE"/>
        </a:p>
      </dgm:t>
    </dgm:pt>
    <dgm:pt modelId="{337FA729-5BB8-4ADE-B926-7FC6F74604FB}" type="sibTrans" cxnId="{32F19D02-D9BA-461C-9F61-1BE2CC1FCAA9}">
      <dgm:prSet/>
      <dgm:spPr/>
      <dgm:t>
        <a:bodyPr/>
        <a:lstStyle/>
        <a:p>
          <a:endParaRPr lang="de-DE"/>
        </a:p>
      </dgm:t>
    </dgm:pt>
    <dgm:pt modelId="{D9CE671B-98F6-4D28-9BED-31A069E3AFC0}">
      <dgm:prSet phldrT="[Text]" custT="1"/>
      <dgm:spPr/>
      <dgm:t>
        <a:bodyPr/>
        <a:lstStyle/>
        <a:p>
          <a:r>
            <a:rPr lang="de-DE" sz="750" baseline="0" dirty="0" smtClean="0"/>
            <a:t>Willens-und Entscheidungsfreiheit</a:t>
          </a:r>
          <a:endParaRPr lang="de-DE" sz="750" baseline="0" dirty="0"/>
        </a:p>
      </dgm:t>
    </dgm:pt>
    <dgm:pt modelId="{AAB47827-F413-4FD5-8DE8-07B1327D48C7}" type="parTrans" cxnId="{F3127BE0-3997-4A26-9F24-2B4F02CF18FB}">
      <dgm:prSet/>
      <dgm:spPr/>
      <dgm:t>
        <a:bodyPr/>
        <a:lstStyle/>
        <a:p>
          <a:endParaRPr lang="de-DE"/>
        </a:p>
      </dgm:t>
    </dgm:pt>
    <dgm:pt modelId="{54187927-0A02-438A-9754-A9BAB6B2B4BF}" type="sibTrans" cxnId="{F3127BE0-3997-4A26-9F24-2B4F02CF18FB}">
      <dgm:prSet/>
      <dgm:spPr/>
      <dgm:t>
        <a:bodyPr/>
        <a:lstStyle/>
        <a:p>
          <a:endParaRPr lang="de-DE"/>
        </a:p>
      </dgm:t>
    </dgm:pt>
    <dgm:pt modelId="{EF83068D-02F3-4CF8-AB93-0C8AFC0F2E78}" type="pres">
      <dgm:prSet presAssocID="{236A5606-13B5-4503-9657-64C08FE2EB3A}" presName="Name0" presStyleCnt="0">
        <dgm:presLayoutVars>
          <dgm:chMax val="1"/>
          <dgm:dir/>
          <dgm:animLvl val="ctr"/>
          <dgm:resizeHandles val="exact"/>
        </dgm:presLayoutVars>
      </dgm:prSet>
      <dgm:spPr/>
      <dgm:t>
        <a:bodyPr/>
        <a:lstStyle/>
        <a:p>
          <a:endParaRPr lang="de-DE"/>
        </a:p>
      </dgm:t>
    </dgm:pt>
    <dgm:pt modelId="{68542F43-A721-4587-B357-1A838C74C065}" type="pres">
      <dgm:prSet presAssocID="{4A4FDDCB-C76B-4F2D-A917-245F186BDCAB}" presName="centerShape" presStyleLbl="node0" presStyleIdx="0" presStyleCnt="1" custScaleX="162692" custScaleY="131419"/>
      <dgm:spPr/>
      <dgm:t>
        <a:bodyPr/>
        <a:lstStyle/>
        <a:p>
          <a:endParaRPr lang="de-DE"/>
        </a:p>
      </dgm:t>
    </dgm:pt>
    <dgm:pt modelId="{B8D16CF6-223B-4C18-B1A0-B9397D628C6C}" type="pres">
      <dgm:prSet presAssocID="{CF06E71C-4D15-4D0F-9C8E-36106643B365}" presName="parTrans" presStyleLbl="sibTrans2D1" presStyleIdx="0" presStyleCnt="8"/>
      <dgm:spPr/>
      <dgm:t>
        <a:bodyPr/>
        <a:lstStyle/>
        <a:p>
          <a:endParaRPr lang="de-DE"/>
        </a:p>
      </dgm:t>
    </dgm:pt>
    <dgm:pt modelId="{2BDD3091-BF86-4845-9510-2239D8790475}" type="pres">
      <dgm:prSet presAssocID="{CF06E71C-4D15-4D0F-9C8E-36106643B365}" presName="connectorText" presStyleLbl="sibTrans2D1" presStyleIdx="0" presStyleCnt="8"/>
      <dgm:spPr/>
      <dgm:t>
        <a:bodyPr/>
        <a:lstStyle/>
        <a:p>
          <a:endParaRPr lang="de-DE"/>
        </a:p>
      </dgm:t>
    </dgm:pt>
    <dgm:pt modelId="{B0B9590B-D135-4324-8753-99B124F9DAA6}" type="pres">
      <dgm:prSet presAssocID="{20B6BFEF-4692-4B74-BD69-23550FB53384}" presName="node" presStyleLbl="node1" presStyleIdx="0" presStyleCnt="8" custRadScaleRad="97750" custRadScaleInc="7435">
        <dgm:presLayoutVars>
          <dgm:bulletEnabled val="1"/>
        </dgm:presLayoutVars>
      </dgm:prSet>
      <dgm:spPr/>
      <dgm:t>
        <a:bodyPr/>
        <a:lstStyle/>
        <a:p>
          <a:endParaRPr lang="de-DE"/>
        </a:p>
      </dgm:t>
    </dgm:pt>
    <dgm:pt modelId="{B16E927A-E76D-4259-A560-675D9A6D6C55}" type="pres">
      <dgm:prSet presAssocID="{42B3755E-F4DB-4A3C-B536-65C0F4CDAFE1}" presName="parTrans" presStyleLbl="sibTrans2D1" presStyleIdx="1" presStyleCnt="8"/>
      <dgm:spPr/>
      <dgm:t>
        <a:bodyPr/>
        <a:lstStyle/>
        <a:p>
          <a:endParaRPr lang="de-DE"/>
        </a:p>
      </dgm:t>
    </dgm:pt>
    <dgm:pt modelId="{8EBF4784-17EF-4228-9B1A-69F03F90A04E}" type="pres">
      <dgm:prSet presAssocID="{42B3755E-F4DB-4A3C-B536-65C0F4CDAFE1}" presName="connectorText" presStyleLbl="sibTrans2D1" presStyleIdx="1" presStyleCnt="8"/>
      <dgm:spPr/>
      <dgm:t>
        <a:bodyPr/>
        <a:lstStyle/>
        <a:p>
          <a:endParaRPr lang="de-DE"/>
        </a:p>
      </dgm:t>
    </dgm:pt>
    <dgm:pt modelId="{3F17C47B-8FD0-4531-AFF6-991279AAA269}" type="pres">
      <dgm:prSet presAssocID="{E2372D87-9D6C-4FAD-9FFE-BC81BD86E53D}" presName="node" presStyleLbl="node1" presStyleIdx="1" presStyleCnt="8">
        <dgm:presLayoutVars>
          <dgm:bulletEnabled val="1"/>
        </dgm:presLayoutVars>
      </dgm:prSet>
      <dgm:spPr/>
      <dgm:t>
        <a:bodyPr/>
        <a:lstStyle/>
        <a:p>
          <a:endParaRPr lang="de-DE"/>
        </a:p>
      </dgm:t>
    </dgm:pt>
    <dgm:pt modelId="{E06D4851-B926-4ED9-9C3A-409268A0147D}" type="pres">
      <dgm:prSet presAssocID="{578DD761-165F-4E7D-A246-0A63DC17FBEC}" presName="parTrans" presStyleLbl="sibTrans2D1" presStyleIdx="2" presStyleCnt="8"/>
      <dgm:spPr/>
      <dgm:t>
        <a:bodyPr/>
        <a:lstStyle/>
        <a:p>
          <a:endParaRPr lang="de-DE"/>
        </a:p>
      </dgm:t>
    </dgm:pt>
    <dgm:pt modelId="{0CC1E262-B1DE-40D5-8B36-BA5F352C86F4}" type="pres">
      <dgm:prSet presAssocID="{578DD761-165F-4E7D-A246-0A63DC17FBEC}" presName="connectorText" presStyleLbl="sibTrans2D1" presStyleIdx="2" presStyleCnt="8"/>
      <dgm:spPr/>
      <dgm:t>
        <a:bodyPr/>
        <a:lstStyle/>
        <a:p>
          <a:endParaRPr lang="de-DE"/>
        </a:p>
      </dgm:t>
    </dgm:pt>
    <dgm:pt modelId="{3FD263C3-04B1-4D9A-B4BD-C15A9BCCDE0A}" type="pres">
      <dgm:prSet presAssocID="{D932B3B5-1173-44FB-B0BE-BFC0C39414AA}" presName="node" presStyleLbl="node1" presStyleIdx="2" presStyleCnt="8" custScaleX="118937">
        <dgm:presLayoutVars>
          <dgm:bulletEnabled val="1"/>
        </dgm:presLayoutVars>
      </dgm:prSet>
      <dgm:spPr/>
      <dgm:t>
        <a:bodyPr/>
        <a:lstStyle/>
        <a:p>
          <a:endParaRPr lang="de-DE"/>
        </a:p>
      </dgm:t>
    </dgm:pt>
    <dgm:pt modelId="{D8EC5B2D-D290-48C0-88BD-0145BD9C852E}" type="pres">
      <dgm:prSet presAssocID="{4E987414-3A75-4F45-AB27-AA2B2AC6612B}" presName="parTrans" presStyleLbl="sibTrans2D1" presStyleIdx="3" presStyleCnt="8"/>
      <dgm:spPr/>
      <dgm:t>
        <a:bodyPr/>
        <a:lstStyle/>
        <a:p>
          <a:endParaRPr lang="de-DE"/>
        </a:p>
      </dgm:t>
    </dgm:pt>
    <dgm:pt modelId="{4D1A19CB-33C3-4318-8F27-1933E4363117}" type="pres">
      <dgm:prSet presAssocID="{4E987414-3A75-4F45-AB27-AA2B2AC6612B}" presName="connectorText" presStyleLbl="sibTrans2D1" presStyleIdx="3" presStyleCnt="8"/>
      <dgm:spPr/>
      <dgm:t>
        <a:bodyPr/>
        <a:lstStyle/>
        <a:p>
          <a:endParaRPr lang="de-DE"/>
        </a:p>
      </dgm:t>
    </dgm:pt>
    <dgm:pt modelId="{755F4AE4-8520-4D38-8FD0-3B47D79077D1}" type="pres">
      <dgm:prSet presAssocID="{8F3D7D18-4B04-461E-97D7-E0C972BC026B}" presName="node" presStyleLbl="node1" presStyleIdx="3" presStyleCnt="8" custScaleX="116738">
        <dgm:presLayoutVars>
          <dgm:bulletEnabled val="1"/>
        </dgm:presLayoutVars>
      </dgm:prSet>
      <dgm:spPr/>
      <dgm:t>
        <a:bodyPr/>
        <a:lstStyle/>
        <a:p>
          <a:endParaRPr lang="de-DE"/>
        </a:p>
      </dgm:t>
    </dgm:pt>
    <dgm:pt modelId="{7AF92593-3495-401E-874D-AA656AA204CC}" type="pres">
      <dgm:prSet presAssocID="{CA69E1CC-28B5-455C-858E-4795A0C09402}" presName="parTrans" presStyleLbl="sibTrans2D1" presStyleIdx="4" presStyleCnt="8"/>
      <dgm:spPr/>
      <dgm:t>
        <a:bodyPr/>
        <a:lstStyle/>
        <a:p>
          <a:endParaRPr lang="de-DE"/>
        </a:p>
      </dgm:t>
    </dgm:pt>
    <dgm:pt modelId="{F9650CD7-E177-41E0-9FF7-CBBDF535D947}" type="pres">
      <dgm:prSet presAssocID="{CA69E1CC-28B5-455C-858E-4795A0C09402}" presName="connectorText" presStyleLbl="sibTrans2D1" presStyleIdx="4" presStyleCnt="8"/>
      <dgm:spPr/>
      <dgm:t>
        <a:bodyPr/>
        <a:lstStyle/>
        <a:p>
          <a:endParaRPr lang="de-DE"/>
        </a:p>
      </dgm:t>
    </dgm:pt>
    <dgm:pt modelId="{8FF89F3C-B15A-4FA2-8783-FEBC77C1C3C5}" type="pres">
      <dgm:prSet presAssocID="{B5358E78-7A3F-4653-8434-99099A6A576C}" presName="node" presStyleLbl="node1" presStyleIdx="4" presStyleCnt="8" custScaleX="139107">
        <dgm:presLayoutVars>
          <dgm:bulletEnabled val="1"/>
        </dgm:presLayoutVars>
      </dgm:prSet>
      <dgm:spPr/>
      <dgm:t>
        <a:bodyPr/>
        <a:lstStyle/>
        <a:p>
          <a:endParaRPr lang="de-DE"/>
        </a:p>
      </dgm:t>
    </dgm:pt>
    <dgm:pt modelId="{C56A69DD-DBA3-4432-8F62-457F13338DD8}" type="pres">
      <dgm:prSet presAssocID="{60812ED6-07C6-43DB-B954-DCD3646DB9C7}" presName="parTrans" presStyleLbl="sibTrans2D1" presStyleIdx="5" presStyleCnt="8"/>
      <dgm:spPr/>
      <dgm:t>
        <a:bodyPr/>
        <a:lstStyle/>
        <a:p>
          <a:endParaRPr lang="de-DE"/>
        </a:p>
      </dgm:t>
    </dgm:pt>
    <dgm:pt modelId="{2CCEEF0D-416A-4305-8C16-EAC013BE450C}" type="pres">
      <dgm:prSet presAssocID="{60812ED6-07C6-43DB-B954-DCD3646DB9C7}" presName="connectorText" presStyleLbl="sibTrans2D1" presStyleIdx="5" presStyleCnt="8"/>
      <dgm:spPr/>
      <dgm:t>
        <a:bodyPr/>
        <a:lstStyle/>
        <a:p>
          <a:endParaRPr lang="de-DE"/>
        </a:p>
      </dgm:t>
    </dgm:pt>
    <dgm:pt modelId="{A90C9BD2-BB7D-4B1E-BCAB-18068E42E90F}" type="pres">
      <dgm:prSet presAssocID="{C117CB55-6960-4385-B851-4ED69E083982}" presName="node" presStyleLbl="node1" presStyleIdx="5" presStyleCnt="8" custScaleX="115303">
        <dgm:presLayoutVars>
          <dgm:bulletEnabled val="1"/>
        </dgm:presLayoutVars>
      </dgm:prSet>
      <dgm:spPr/>
      <dgm:t>
        <a:bodyPr/>
        <a:lstStyle/>
        <a:p>
          <a:endParaRPr lang="de-DE"/>
        </a:p>
      </dgm:t>
    </dgm:pt>
    <dgm:pt modelId="{44DCC1CA-2D90-4062-BFAD-80F6E1257C84}" type="pres">
      <dgm:prSet presAssocID="{7586C3F6-D48B-4DDA-94CC-C0BF890E33DC}" presName="parTrans" presStyleLbl="sibTrans2D1" presStyleIdx="6" presStyleCnt="8"/>
      <dgm:spPr/>
      <dgm:t>
        <a:bodyPr/>
        <a:lstStyle/>
        <a:p>
          <a:endParaRPr lang="de-DE"/>
        </a:p>
      </dgm:t>
    </dgm:pt>
    <dgm:pt modelId="{5DD7EA92-5E80-44E3-8873-2D335B3E9BD5}" type="pres">
      <dgm:prSet presAssocID="{7586C3F6-D48B-4DDA-94CC-C0BF890E33DC}" presName="connectorText" presStyleLbl="sibTrans2D1" presStyleIdx="6" presStyleCnt="8"/>
      <dgm:spPr/>
      <dgm:t>
        <a:bodyPr/>
        <a:lstStyle/>
        <a:p>
          <a:endParaRPr lang="de-DE"/>
        </a:p>
      </dgm:t>
    </dgm:pt>
    <dgm:pt modelId="{9D855B2D-FA81-4F06-80EF-6B4852DC1CA6}" type="pres">
      <dgm:prSet presAssocID="{79DFCCAD-8227-4989-A3DD-5737D3357ACD}" presName="node" presStyleLbl="node1" presStyleIdx="6" presStyleCnt="8">
        <dgm:presLayoutVars>
          <dgm:bulletEnabled val="1"/>
        </dgm:presLayoutVars>
      </dgm:prSet>
      <dgm:spPr/>
      <dgm:t>
        <a:bodyPr/>
        <a:lstStyle/>
        <a:p>
          <a:endParaRPr lang="de-DE"/>
        </a:p>
      </dgm:t>
    </dgm:pt>
    <dgm:pt modelId="{49ADAE36-4031-445A-906E-50A7A9BDF471}" type="pres">
      <dgm:prSet presAssocID="{AAB47827-F413-4FD5-8DE8-07B1327D48C7}" presName="parTrans" presStyleLbl="sibTrans2D1" presStyleIdx="7" presStyleCnt="8"/>
      <dgm:spPr/>
      <dgm:t>
        <a:bodyPr/>
        <a:lstStyle/>
        <a:p>
          <a:endParaRPr lang="de-DE"/>
        </a:p>
      </dgm:t>
    </dgm:pt>
    <dgm:pt modelId="{83C78744-CF07-4C8A-A271-86BD47AA1753}" type="pres">
      <dgm:prSet presAssocID="{AAB47827-F413-4FD5-8DE8-07B1327D48C7}" presName="connectorText" presStyleLbl="sibTrans2D1" presStyleIdx="7" presStyleCnt="8"/>
      <dgm:spPr/>
      <dgm:t>
        <a:bodyPr/>
        <a:lstStyle/>
        <a:p>
          <a:endParaRPr lang="de-DE"/>
        </a:p>
      </dgm:t>
    </dgm:pt>
    <dgm:pt modelId="{834C7B37-F040-498B-AECF-0F3F9875AC76}" type="pres">
      <dgm:prSet presAssocID="{D9CE671B-98F6-4D28-9BED-31A069E3AFC0}" presName="node" presStyleLbl="node1" presStyleIdx="7" presStyleCnt="8" custScaleX="129213">
        <dgm:presLayoutVars>
          <dgm:bulletEnabled val="1"/>
        </dgm:presLayoutVars>
      </dgm:prSet>
      <dgm:spPr/>
      <dgm:t>
        <a:bodyPr/>
        <a:lstStyle/>
        <a:p>
          <a:endParaRPr lang="de-DE"/>
        </a:p>
      </dgm:t>
    </dgm:pt>
  </dgm:ptLst>
  <dgm:cxnLst>
    <dgm:cxn modelId="{DCD28AEC-9EB3-4D06-9DD6-29115D8EF0A0}" type="presOf" srcId="{7586C3F6-D48B-4DDA-94CC-C0BF890E33DC}" destId="{5DD7EA92-5E80-44E3-8873-2D335B3E9BD5}" srcOrd="1" destOrd="0" presId="urn:microsoft.com/office/officeart/2005/8/layout/radial5"/>
    <dgm:cxn modelId="{1EE6C36A-A1AA-4C77-A8AD-98AA7496753A}" type="presOf" srcId="{20B6BFEF-4692-4B74-BD69-23550FB53384}" destId="{B0B9590B-D135-4324-8753-99B124F9DAA6}" srcOrd="0" destOrd="0" presId="urn:microsoft.com/office/officeart/2005/8/layout/radial5"/>
    <dgm:cxn modelId="{8A546BCA-A309-4633-AFE0-596B618374DF}" type="presOf" srcId="{42B3755E-F4DB-4A3C-B536-65C0F4CDAFE1}" destId="{B16E927A-E76D-4259-A560-675D9A6D6C55}" srcOrd="0" destOrd="0" presId="urn:microsoft.com/office/officeart/2005/8/layout/radial5"/>
    <dgm:cxn modelId="{4DC41ADF-B4CB-49EA-B130-62A1767E65D6}" type="presOf" srcId="{CF06E71C-4D15-4D0F-9C8E-36106643B365}" destId="{B8D16CF6-223B-4C18-B1A0-B9397D628C6C}" srcOrd="0" destOrd="0" presId="urn:microsoft.com/office/officeart/2005/8/layout/radial5"/>
    <dgm:cxn modelId="{8FC95141-C64D-4551-9F6E-383C7A6E73A6}" type="presOf" srcId="{CF06E71C-4D15-4D0F-9C8E-36106643B365}" destId="{2BDD3091-BF86-4845-9510-2239D8790475}" srcOrd="1" destOrd="0" presId="urn:microsoft.com/office/officeart/2005/8/layout/radial5"/>
    <dgm:cxn modelId="{C3C66EA4-158E-4A88-95D9-686870ED88F0}" srcId="{4A4FDDCB-C76B-4F2D-A917-245F186BDCAB}" destId="{C117CB55-6960-4385-B851-4ED69E083982}" srcOrd="5" destOrd="0" parTransId="{60812ED6-07C6-43DB-B954-DCD3646DB9C7}" sibTransId="{F87E1C6E-52BE-4CBE-8BBD-FF9FF7519A71}"/>
    <dgm:cxn modelId="{209BD7C9-3361-4676-AFBA-21CECC1E26B9}" type="presOf" srcId="{236A5606-13B5-4503-9657-64C08FE2EB3A}" destId="{EF83068D-02F3-4CF8-AB93-0C8AFC0F2E78}" srcOrd="0" destOrd="0" presId="urn:microsoft.com/office/officeart/2005/8/layout/radial5"/>
    <dgm:cxn modelId="{67AAD511-40CD-4449-A319-F059BCBA3F5C}" type="presOf" srcId="{42B3755E-F4DB-4A3C-B536-65C0F4CDAFE1}" destId="{8EBF4784-17EF-4228-9B1A-69F03F90A04E}" srcOrd="1" destOrd="0" presId="urn:microsoft.com/office/officeart/2005/8/layout/radial5"/>
    <dgm:cxn modelId="{A6E4F745-C5DB-4B0F-92FD-50938F4D6B24}" srcId="{236A5606-13B5-4503-9657-64C08FE2EB3A}" destId="{4A4FDDCB-C76B-4F2D-A917-245F186BDCAB}" srcOrd="0" destOrd="0" parTransId="{5BFF7470-E905-4EED-961B-9B7EE57682A9}" sibTransId="{09E46974-7243-4C7B-BBB7-530E9B467D43}"/>
    <dgm:cxn modelId="{8C75EE0B-E752-49B4-A3E7-0AEB9D1CE414}" srcId="{4A4FDDCB-C76B-4F2D-A917-245F186BDCAB}" destId="{E2372D87-9D6C-4FAD-9FFE-BC81BD86E53D}" srcOrd="1" destOrd="0" parTransId="{42B3755E-F4DB-4A3C-B536-65C0F4CDAFE1}" sibTransId="{158C2568-5717-420F-882A-5072BB0FCFFA}"/>
    <dgm:cxn modelId="{719CB845-6324-4E16-AE4A-395AD4D00C7C}" type="presOf" srcId="{D9CE671B-98F6-4D28-9BED-31A069E3AFC0}" destId="{834C7B37-F040-498B-AECF-0F3F9875AC76}" srcOrd="0" destOrd="0" presId="urn:microsoft.com/office/officeart/2005/8/layout/radial5"/>
    <dgm:cxn modelId="{9F80ECBB-762C-47D1-86C0-1098CC65B3BE}" type="presOf" srcId="{8F3D7D18-4B04-461E-97D7-E0C972BC026B}" destId="{755F4AE4-8520-4D38-8FD0-3B47D79077D1}" srcOrd="0" destOrd="0" presId="urn:microsoft.com/office/officeart/2005/8/layout/radial5"/>
    <dgm:cxn modelId="{2DF1AA09-E985-45AA-8848-64B3108822B9}" type="presOf" srcId="{578DD761-165F-4E7D-A246-0A63DC17FBEC}" destId="{E06D4851-B926-4ED9-9C3A-409268A0147D}" srcOrd="0" destOrd="0" presId="urn:microsoft.com/office/officeart/2005/8/layout/radial5"/>
    <dgm:cxn modelId="{41B989F8-5244-405B-96BD-5F08ACB35483}" type="presOf" srcId="{79DFCCAD-8227-4989-A3DD-5737D3357ACD}" destId="{9D855B2D-FA81-4F06-80EF-6B4852DC1CA6}" srcOrd="0" destOrd="0" presId="urn:microsoft.com/office/officeart/2005/8/layout/radial5"/>
    <dgm:cxn modelId="{3E3C4F42-80B0-4A2E-ACF4-8872EF6DEC4D}" type="presOf" srcId="{AAB47827-F413-4FD5-8DE8-07B1327D48C7}" destId="{83C78744-CF07-4C8A-A271-86BD47AA1753}" srcOrd="1" destOrd="0" presId="urn:microsoft.com/office/officeart/2005/8/layout/radial5"/>
    <dgm:cxn modelId="{2DC10D70-5CA0-422B-AB4D-32E2FBBFC0E1}" type="presOf" srcId="{4A4FDDCB-C76B-4F2D-A917-245F186BDCAB}" destId="{68542F43-A721-4587-B357-1A838C74C065}" srcOrd="0" destOrd="0" presId="urn:microsoft.com/office/officeart/2005/8/layout/radial5"/>
    <dgm:cxn modelId="{44A9B2B3-D103-4089-AD57-8C3761DF7D51}" srcId="{4A4FDDCB-C76B-4F2D-A917-245F186BDCAB}" destId="{D932B3B5-1173-44FB-B0BE-BFC0C39414AA}" srcOrd="2" destOrd="0" parTransId="{578DD761-165F-4E7D-A246-0A63DC17FBEC}" sibTransId="{577DF893-2D05-479D-9DE4-DE2F652838B3}"/>
    <dgm:cxn modelId="{BD7FB028-470D-42A9-8211-966701FACB93}" srcId="{4A4FDDCB-C76B-4F2D-A917-245F186BDCAB}" destId="{B5358E78-7A3F-4653-8434-99099A6A576C}" srcOrd="4" destOrd="0" parTransId="{CA69E1CC-28B5-455C-858E-4795A0C09402}" sibTransId="{2B35DA74-E07D-48A4-A075-E4AE489826B8}"/>
    <dgm:cxn modelId="{CAB1DFF0-43B7-4758-AE33-5A85759B4738}" type="presOf" srcId="{E2372D87-9D6C-4FAD-9FFE-BC81BD86E53D}" destId="{3F17C47B-8FD0-4531-AFF6-991279AAA269}" srcOrd="0" destOrd="0" presId="urn:microsoft.com/office/officeart/2005/8/layout/radial5"/>
    <dgm:cxn modelId="{B97AD291-8C4A-40CF-AF2A-C836CEFC292B}" type="presOf" srcId="{60812ED6-07C6-43DB-B954-DCD3646DB9C7}" destId="{C56A69DD-DBA3-4432-8F62-457F13338DD8}" srcOrd="0" destOrd="0" presId="urn:microsoft.com/office/officeart/2005/8/layout/radial5"/>
    <dgm:cxn modelId="{1BB09745-5FE8-4AFF-94CA-F024B55DF62F}" type="presOf" srcId="{4E987414-3A75-4F45-AB27-AA2B2AC6612B}" destId="{4D1A19CB-33C3-4318-8F27-1933E4363117}" srcOrd="1" destOrd="0" presId="urn:microsoft.com/office/officeart/2005/8/layout/radial5"/>
    <dgm:cxn modelId="{4C787A27-D167-43CF-AD99-ABC03B354F00}" type="presOf" srcId="{60812ED6-07C6-43DB-B954-DCD3646DB9C7}" destId="{2CCEEF0D-416A-4305-8C16-EAC013BE450C}" srcOrd="1" destOrd="0" presId="urn:microsoft.com/office/officeart/2005/8/layout/radial5"/>
    <dgm:cxn modelId="{F3127BE0-3997-4A26-9F24-2B4F02CF18FB}" srcId="{4A4FDDCB-C76B-4F2D-A917-245F186BDCAB}" destId="{D9CE671B-98F6-4D28-9BED-31A069E3AFC0}" srcOrd="7" destOrd="0" parTransId="{AAB47827-F413-4FD5-8DE8-07B1327D48C7}" sibTransId="{54187927-0A02-438A-9754-A9BAB6B2B4BF}"/>
    <dgm:cxn modelId="{31DAED13-8EF8-4D43-94D2-6607C0D3A6DF}" type="presOf" srcId="{CA69E1CC-28B5-455C-858E-4795A0C09402}" destId="{7AF92593-3495-401E-874D-AA656AA204CC}" srcOrd="0" destOrd="0" presId="urn:microsoft.com/office/officeart/2005/8/layout/radial5"/>
    <dgm:cxn modelId="{13589FE8-B274-4497-9CAB-4EAC8272DD14}" type="presOf" srcId="{7586C3F6-D48B-4DDA-94CC-C0BF890E33DC}" destId="{44DCC1CA-2D90-4062-BFAD-80F6E1257C84}" srcOrd="0" destOrd="0" presId="urn:microsoft.com/office/officeart/2005/8/layout/radial5"/>
    <dgm:cxn modelId="{FD446BC6-9BAA-4665-90AB-356B6B0EDB60}" type="presOf" srcId="{D932B3B5-1173-44FB-B0BE-BFC0C39414AA}" destId="{3FD263C3-04B1-4D9A-B4BD-C15A9BCCDE0A}" srcOrd="0" destOrd="0" presId="urn:microsoft.com/office/officeart/2005/8/layout/radial5"/>
    <dgm:cxn modelId="{3EE9DEF2-B2F3-4D99-95E6-6D9C782DE390}" type="presOf" srcId="{4E987414-3A75-4F45-AB27-AA2B2AC6612B}" destId="{D8EC5B2D-D290-48C0-88BD-0145BD9C852E}" srcOrd="0" destOrd="0" presId="urn:microsoft.com/office/officeart/2005/8/layout/radial5"/>
    <dgm:cxn modelId="{32F19D02-D9BA-461C-9F61-1BE2CC1FCAA9}" srcId="{4A4FDDCB-C76B-4F2D-A917-245F186BDCAB}" destId="{79DFCCAD-8227-4989-A3DD-5737D3357ACD}" srcOrd="6" destOrd="0" parTransId="{7586C3F6-D48B-4DDA-94CC-C0BF890E33DC}" sibTransId="{337FA729-5BB8-4ADE-B926-7FC6F74604FB}"/>
    <dgm:cxn modelId="{CE1C88DA-D5A8-4E04-B11D-1A1CABE06054}" type="presOf" srcId="{B5358E78-7A3F-4653-8434-99099A6A576C}" destId="{8FF89F3C-B15A-4FA2-8783-FEBC77C1C3C5}" srcOrd="0" destOrd="0" presId="urn:microsoft.com/office/officeart/2005/8/layout/radial5"/>
    <dgm:cxn modelId="{BFF2EFE2-4AE8-4807-B609-192F71E67BBC}" type="presOf" srcId="{C117CB55-6960-4385-B851-4ED69E083982}" destId="{A90C9BD2-BB7D-4B1E-BCAB-18068E42E90F}" srcOrd="0" destOrd="0" presId="urn:microsoft.com/office/officeart/2005/8/layout/radial5"/>
    <dgm:cxn modelId="{D0BEEAB2-A8DB-461F-BA5D-C30F1D269DFA}" srcId="{4A4FDDCB-C76B-4F2D-A917-245F186BDCAB}" destId="{8F3D7D18-4B04-461E-97D7-E0C972BC026B}" srcOrd="3" destOrd="0" parTransId="{4E987414-3A75-4F45-AB27-AA2B2AC6612B}" sibTransId="{42D2BA90-A145-476E-812B-F13BE46D7711}"/>
    <dgm:cxn modelId="{DE4A756B-394E-4FF0-B885-055E76F08E7E}" type="presOf" srcId="{578DD761-165F-4E7D-A246-0A63DC17FBEC}" destId="{0CC1E262-B1DE-40D5-8B36-BA5F352C86F4}" srcOrd="1" destOrd="0" presId="urn:microsoft.com/office/officeart/2005/8/layout/radial5"/>
    <dgm:cxn modelId="{AF35D598-26A9-4422-B7C6-6D20576E584E}" srcId="{4A4FDDCB-C76B-4F2D-A917-245F186BDCAB}" destId="{20B6BFEF-4692-4B74-BD69-23550FB53384}" srcOrd="0" destOrd="0" parTransId="{CF06E71C-4D15-4D0F-9C8E-36106643B365}" sibTransId="{4349D211-2EE2-4634-9C05-3E32CC176E63}"/>
    <dgm:cxn modelId="{FC1AA284-E142-4921-A199-9FAF13FEED96}" type="presOf" srcId="{AAB47827-F413-4FD5-8DE8-07B1327D48C7}" destId="{49ADAE36-4031-445A-906E-50A7A9BDF471}" srcOrd="0" destOrd="0" presId="urn:microsoft.com/office/officeart/2005/8/layout/radial5"/>
    <dgm:cxn modelId="{8E96A0D2-76E2-437C-BBDD-1D66348B911F}" type="presOf" srcId="{CA69E1CC-28B5-455C-858E-4795A0C09402}" destId="{F9650CD7-E177-41E0-9FF7-CBBDF535D947}" srcOrd="1" destOrd="0" presId="urn:microsoft.com/office/officeart/2005/8/layout/radial5"/>
    <dgm:cxn modelId="{A43F04A1-2BA4-4F97-A9F8-A50FBC3B9B87}" type="presParOf" srcId="{EF83068D-02F3-4CF8-AB93-0C8AFC0F2E78}" destId="{68542F43-A721-4587-B357-1A838C74C065}" srcOrd="0" destOrd="0" presId="urn:microsoft.com/office/officeart/2005/8/layout/radial5"/>
    <dgm:cxn modelId="{4053A30F-0029-4FDD-AE11-F03B40CFA799}" type="presParOf" srcId="{EF83068D-02F3-4CF8-AB93-0C8AFC0F2E78}" destId="{B8D16CF6-223B-4C18-B1A0-B9397D628C6C}" srcOrd="1" destOrd="0" presId="urn:microsoft.com/office/officeart/2005/8/layout/radial5"/>
    <dgm:cxn modelId="{A485F9BF-1C1E-4BBF-91DD-57DA287A1ED1}" type="presParOf" srcId="{B8D16CF6-223B-4C18-B1A0-B9397D628C6C}" destId="{2BDD3091-BF86-4845-9510-2239D8790475}" srcOrd="0" destOrd="0" presId="urn:microsoft.com/office/officeart/2005/8/layout/radial5"/>
    <dgm:cxn modelId="{5DAE1F99-DF9C-4D3F-91BD-411E1BFB6FC2}" type="presParOf" srcId="{EF83068D-02F3-4CF8-AB93-0C8AFC0F2E78}" destId="{B0B9590B-D135-4324-8753-99B124F9DAA6}" srcOrd="2" destOrd="0" presId="urn:microsoft.com/office/officeart/2005/8/layout/radial5"/>
    <dgm:cxn modelId="{5527D47A-96BF-4EE9-945F-852251AA8784}" type="presParOf" srcId="{EF83068D-02F3-4CF8-AB93-0C8AFC0F2E78}" destId="{B16E927A-E76D-4259-A560-675D9A6D6C55}" srcOrd="3" destOrd="0" presId="urn:microsoft.com/office/officeart/2005/8/layout/radial5"/>
    <dgm:cxn modelId="{B5EFC460-9555-45C3-8A7C-C507965AAACE}" type="presParOf" srcId="{B16E927A-E76D-4259-A560-675D9A6D6C55}" destId="{8EBF4784-17EF-4228-9B1A-69F03F90A04E}" srcOrd="0" destOrd="0" presId="urn:microsoft.com/office/officeart/2005/8/layout/radial5"/>
    <dgm:cxn modelId="{CA6FD7B6-ADB0-48B6-8C14-D971A6FFC084}" type="presParOf" srcId="{EF83068D-02F3-4CF8-AB93-0C8AFC0F2E78}" destId="{3F17C47B-8FD0-4531-AFF6-991279AAA269}" srcOrd="4" destOrd="0" presId="urn:microsoft.com/office/officeart/2005/8/layout/radial5"/>
    <dgm:cxn modelId="{7698D1C3-30EC-41E3-9AF9-E48EB49E48BF}" type="presParOf" srcId="{EF83068D-02F3-4CF8-AB93-0C8AFC0F2E78}" destId="{E06D4851-B926-4ED9-9C3A-409268A0147D}" srcOrd="5" destOrd="0" presId="urn:microsoft.com/office/officeart/2005/8/layout/radial5"/>
    <dgm:cxn modelId="{EA497AE3-2972-4112-A7C7-20214D354F65}" type="presParOf" srcId="{E06D4851-B926-4ED9-9C3A-409268A0147D}" destId="{0CC1E262-B1DE-40D5-8B36-BA5F352C86F4}" srcOrd="0" destOrd="0" presId="urn:microsoft.com/office/officeart/2005/8/layout/radial5"/>
    <dgm:cxn modelId="{03971977-0B85-471A-A113-0E3EB8240613}" type="presParOf" srcId="{EF83068D-02F3-4CF8-AB93-0C8AFC0F2E78}" destId="{3FD263C3-04B1-4D9A-B4BD-C15A9BCCDE0A}" srcOrd="6" destOrd="0" presId="urn:microsoft.com/office/officeart/2005/8/layout/radial5"/>
    <dgm:cxn modelId="{3C101058-7294-469C-9C84-4139BFEBE387}" type="presParOf" srcId="{EF83068D-02F3-4CF8-AB93-0C8AFC0F2E78}" destId="{D8EC5B2D-D290-48C0-88BD-0145BD9C852E}" srcOrd="7" destOrd="0" presId="urn:microsoft.com/office/officeart/2005/8/layout/radial5"/>
    <dgm:cxn modelId="{7F5782B2-F1CF-4F87-89D5-BF10A7FF8B42}" type="presParOf" srcId="{D8EC5B2D-D290-48C0-88BD-0145BD9C852E}" destId="{4D1A19CB-33C3-4318-8F27-1933E4363117}" srcOrd="0" destOrd="0" presId="urn:microsoft.com/office/officeart/2005/8/layout/radial5"/>
    <dgm:cxn modelId="{23912DB4-ABFB-482E-A903-22DBC2830A7E}" type="presParOf" srcId="{EF83068D-02F3-4CF8-AB93-0C8AFC0F2E78}" destId="{755F4AE4-8520-4D38-8FD0-3B47D79077D1}" srcOrd="8" destOrd="0" presId="urn:microsoft.com/office/officeart/2005/8/layout/radial5"/>
    <dgm:cxn modelId="{ECADB982-3E7E-46EC-A722-929E5E2E6919}" type="presParOf" srcId="{EF83068D-02F3-4CF8-AB93-0C8AFC0F2E78}" destId="{7AF92593-3495-401E-874D-AA656AA204CC}" srcOrd="9" destOrd="0" presId="urn:microsoft.com/office/officeart/2005/8/layout/radial5"/>
    <dgm:cxn modelId="{08DDEE31-061A-4BE8-A490-D935BCAB6897}" type="presParOf" srcId="{7AF92593-3495-401E-874D-AA656AA204CC}" destId="{F9650CD7-E177-41E0-9FF7-CBBDF535D947}" srcOrd="0" destOrd="0" presId="urn:microsoft.com/office/officeart/2005/8/layout/radial5"/>
    <dgm:cxn modelId="{5799C6C7-2A7F-4AAF-B361-AB6F5044658A}" type="presParOf" srcId="{EF83068D-02F3-4CF8-AB93-0C8AFC0F2E78}" destId="{8FF89F3C-B15A-4FA2-8783-FEBC77C1C3C5}" srcOrd="10" destOrd="0" presId="urn:microsoft.com/office/officeart/2005/8/layout/radial5"/>
    <dgm:cxn modelId="{6CE5DAFE-E99C-4F01-9999-B2A4B04902F6}" type="presParOf" srcId="{EF83068D-02F3-4CF8-AB93-0C8AFC0F2E78}" destId="{C56A69DD-DBA3-4432-8F62-457F13338DD8}" srcOrd="11" destOrd="0" presId="urn:microsoft.com/office/officeart/2005/8/layout/radial5"/>
    <dgm:cxn modelId="{ADEB57FD-D63C-4D99-A589-A62381C72B77}" type="presParOf" srcId="{C56A69DD-DBA3-4432-8F62-457F13338DD8}" destId="{2CCEEF0D-416A-4305-8C16-EAC013BE450C}" srcOrd="0" destOrd="0" presId="urn:microsoft.com/office/officeart/2005/8/layout/radial5"/>
    <dgm:cxn modelId="{E574301D-41E7-4297-8A6A-00472E62C68D}" type="presParOf" srcId="{EF83068D-02F3-4CF8-AB93-0C8AFC0F2E78}" destId="{A90C9BD2-BB7D-4B1E-BCAB-18068E42E90F}" srcOrd="12" destOrd="0" presId="urn:microsoft.com/office/officeart/2005/8/layout/radial5"/>
    <dgm:cxn modelId="{454BF3B6-FA6B-4B76-9338-355801D68893}" type="presParOf" srcId="{EF83068D-02F3-4CF8-AB93-0C8AFC0F2E78}" destId="{44DCC1CA-2D90-4062-BFAD-80F6E1257C84}" srcOrd="13" destOrd="0" presId="urn:microsoft.com/office/officeart/2005/8/layout/radial5"/>
    <dgm:cxn modelId="{CB3C65B7-C561-4BCC-BC63-60373D1BFDB1}" type="presParOf" srcId="{44DCC1CA-2D90-4062-BFAD-80F6E1257C84}" destId="{5DD7EA92-5E80-44E3-8873-2D335B3E9BD5}" srcOrd="0" destOrd="0" presId="urn:microsoft.com/office/officeart/2005/8/layout/radial5"/>
    <dgm:cxn modelId="{9DFA8CF0-1D8A-4F3D-8887-0A79D500C5E1}" type="presParOf" srcId="{EF83068D-02F3-4CF8-AB93-0C8AFC0F2E78}" destId="{9D855B2D-FA81-4F06-80EF-6B4852DC1CA6}" srcOrd="14" destOrd="0" presId="urn:microsoft.com/office/officeart/2005/8/layout/radial5"/>
    <dgm:cxn modelId="{1B0708CC-E769-4090-9D90-60DE8AB918FC}" type="presParOf" srcId="{EF83068D-02F3-4CF8-AB93-0C8AFC0F2E78}" destId="{49ADAE36-4031-445A-906E-50A7A9BDF471}" srcOrd="15" destOrd="0" presId="urn:microsoft.com/office/officeart/2005/8/layout/radial5"/>
    <dgm:cxn modelId="{5EF53F8F-2037-4C13-AA22-56DF75E8F71C}" type="presParOf" srcId="{49ADAE36-4031-445A-906E-50A7A9BDF471}" destId="{83C78744-CF07-4C8A-A271-86BD47AA1753}" srcOrd="0" destOrd="0" presId="urn:microsoft.com/office/officeart/2005/8/layout/radial5"/>
    <dgm:cxn modelId="{171712CD-367A-4A29-A174-E7D9843E3304}" type="presParOf" srcId="{EF83068D-02F3-4CF8-AB93-0C8AFC0F2E78}" destId="{834C7B37-F040-498B-AECF-0F3F9875AC76}" srcOrd="16" destOrd="0" presId="urn:microsoft.com/office/officeart/2005/8/layout/radial5"/>
  </dgm:cxnLst>
  <dgm:bg/>
  <dgm:whole/>
</dgm:dataModel>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C4E6A8A3-49C1-49B5-9C3C-040B3855F8C5}" type="datetimeFigureOut">
              <a:rPr lang="de-DE" smtClean="0"/>
              <a:pPr/>
              <a:t>12.03.2013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AA17934-C8F6-4AC2-B0A5-C69B3758E784}" type="slidenum">
              <a:rPr lang="de-DE" smtClean="0"/>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4E6A8A3-49C1-49B5-9C3C-040B3855F8C5}" type="datetimeFigureOut">
              <a:rPr lang="de-DE" smtClean="0"/>
              <a:pPr/>
              <a:t>12.03.2013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AA17934-C8F6-4AC2-B0A5-C69B3758E784}"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4E6A8A3-49C1-49B5-9C3C-040B3855F8C5}" type="datetimeFigureOut">
              <a:rPr lang="de-DE" smtClean="0"/>
              <a:pPr/>
              <a:t>12.03.2013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AA17934-C8F6-4AC2-B0A5-C69B3758E784}"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4E6A8A3-49C1-49B5-9C3C-040B3855F8C5}" type="datetimeFigureOut">
              <a:rPr lang="de-DE" smtClean="0"/>
              <a:pPr/>
              <a:t>12.03.2013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AA17934-C8F6-4AC2-B0A5-C69B3758E784}"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C4E6A8A3-49C1-49B5-9C3C-040B3855F8C5}" type="datetimeFigureOut">
              <a:rPr lang="de-DE" smtClean="0"/>
              <a:pPr/>
              <a:t>12.03.2013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AA17934-C8F6-4AC2-B0A5-C69B3758E784}" type="slidenum">
              <a:rPr lang="de-DE" smtClean="0"/>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C4E6A8A3-49C1-49B5-9C3C-040B3855F8C5}" type="datetimeFigureOut">
              <a:rPr lang="de-DE" smtClean="0"/>
              <a:pPr/>
              <a:t>12.03.2013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AA17934-C8F6-4AC2-B0A5-C69B3758E784}"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C4E6A8A3-49C1-49B5-9C3C-040B3855F8C5}" type="datetimeFigureOut">
              <a:rPr lang="de-DE" smtClean="0"/>
              <a:pPr/>
              <a:t>12.03.2013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AA17934-C8F6-4AC2-B0A5-C69B3758E784}"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C4E6A8A3-49C1-49B5-9C3C-040B3855F8C5}" type="datetimeFigureOut">
              <a:rPr lang="de-DE" smtClean="0"/>
              <a:pPr/>
              <a:t>12.03.2013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AA17934-C8F6-4AC2-B0A5-C69B3758E784}"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C4E6A8A3-49C1-49B5-9C3C-040B3855F8C5}" type="datetimeFigureOut">
              <a:rPr lang="de-DE" smtClean="0"/>
              <a:pPr/>
              <a:t>12.03.2013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AA17934-C8F6-4AC2-B0A5-C69B3758E784}"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C4E6A8A3-49C1-49B5-9C3C-040B3855F8C5}" type="datetimeFigureOut">
              <a:rPr lang="de-DE" smtClean="0"/>
              <a:pPr/>
              <a:t>12.03.2013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AA17934-C8F6-4AC2-B0A5-C69B3758E784}" type="slidenum">
              <a:rPr lang="de-DE" smtClean="0"/>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C4E6A8A3-49C1-49B5-9C3C-040B3855F8C5}" type="datetimeFigureOut">
              <a:rPr lang="de-DE" smtClean="0"/>
              <a:pPr/>
              <a:t>12.03.2013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AA17934-C8F6-4AC2-B0A5-C69B3758E784}" type="slidenum">
              <a:rPr lang="de-DE" smtClean="0"/>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E6A8A3-49C1-49B5-9C3C-040B3855F8C5}" type="datetimeFigureOut">
              <a:rPr lang="de-DE" smtClean="0"/>
              <a:pPr/>
              <a:t>12.03.2013</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A17934-C8F6-4AC2-B0A5-C69B3758E784}"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hyperlink" Target="http://www.dadalos-d.org/deutsch/Menschenrechte/Grundkurs_MR2/Materialien/dokument_7.htm" TargetMode="External"/><Relationship Id="rId3" Type="http://schemas.openxmlformats.org/officeDocument/2006/relationships/hyperlink" Target="http://www.dadalos-d.org/deutsch/Menschenrechte/Grundkurs_MR2/Materialien/dokument3.htm" TargetMode="External"/><Relationship Id="rId7" Type="http://schemas.openxmlformats.org/officeDocument/2006/relationships/hyperlink" Target="http://www.dadalos-d.org/deutsch/Menschenrechte/Grundkurs_MR2/Materialien/dokument_5.htm" TargetMode="External"/><Relationship Id="rId2" Type="http://schemas.openxmlformats.org/officeDocument/2006/relationships/hyperlink" Target="http://www.dadalos-d.org/deutsch/Menschenrechte/Grundkurs_MR2/Materialien/dokument2.htm" TargetMode="External"/><Relationship Id="rId1" Type="http://schemas.openxmlformats.org/officeDocument/2006/relationships/slideLayout" Target="../slideLayouts/slideLayout7.xml"/><Relationship Id="rId6" Type="http://schemas.openxmlformats.org/officeDocument/2006/relationships/hyperlink" Target="http://www.dadalos-d.org/deutsch/Menschenrechte/Grundkurs_MR2/Materialien/dokument_6.htm" TargetMode="External"/><Relationship Id="rId11" Type="http://schemas.openxmlformats.org/officeDocument/2006/relationships/hyperlink" Target="http://www.dadalos-d.org/deutsch/Menschenrechte/Grundkurs_MR2/Materialien/dokument_10.htm" TargetMode="External"/><Relationship Id="rId5" Type="http://schemas.openxmlformats.org/officeDocument/2006/relationships/hyperlink" Target="http://www.dadalos-d.org/deutsch/Menschenrechte/Grundkurs_MR2/Materialien/dokument1.htm" TargetMode="External"/><Relationship Id="rId10" Type="http://schemas.openxmlformats.org/officeDocument/2006/relationships/hyperlink" Target="http://www.dadalos-d.org/deutsch/Menschenrechte/Grundkurs_MR2/Materialien/dokument_9.htm" TargetMode="External"/><Relationship Id="rId4" Type="http://schemas.openxmlformats.org/officeDocument/2006/relationships/hyperlink" Target="http://www.dadalos-d.org/deutsch/Menschenrechte/Grundkurs_MR2/Materialien/dokument4.htm" TargetMode="External"/><Relationship Id="rId9" Type="http://schemas.openxmlformats.org/officeDocument/2006/relationships/hyperlink" Target="http://www.dadalos-d.org/deutsch/Menschenrechte/Grundkurs_MR2/Materialien/dokument_8.htm" TargetMode="Externa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2143108" y="1785926"/>
            <a:ext cx="4572000" cy="3046988"/>
          </a:xfrm>
          <a:prstGeom prst="rect">
            <a:avLst/>
          </a:prstGeom>
        </p:spPr>
        <p:txBody>
          <a:bodyPr>
            <a:spAutoFit/>
          </a:bodyPr>
          <a:lstStyle/>
          <a:p>
            <a:pPr algn="ctr"/>
            <a:r>
              <a:rPr lang="de-DE" sz="4800" dirty="0" smtClean="0"/>
              <a:t>Kursthema:</a:t>
            </a:r>
          </a:p>
          <a:p>
            <a:pPr algn="ctr"/>
            <a:r>
              <a:rPr lang="de-DE" sz="4800" dirty="0" smtClean="0"/>
              <a:t/>
            </a:r>
            <a:br>
              <a:rPr lang="de-DE" sz="4800" dirty="0" smtClean="0"/>
            </a:br>
            <a:r>
              <a:rPr lang="de-DE" sz="4800" dirty="0" smtClean="0"/>
              <a:t>Grundrechte im Rechtsstaat</a:t>
            </a:r>
            <a:endParaRPr lang="de-DE" sz="4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Grundrechtsschranken</a:t>
            </a:r>
            <a:endParaRPr lang="de-DE" dirty="0"/>
          </a:p>
        </p:txBody>
      </p:sp>
      <p:pic>
        <p:nvPicPr>
          <p:cNvPr id="1026" name="Picture 2" descr="D:\Bolle\Schule\Ulf\Fächer\Sozialkunde\Themenschwerpunkte\12. Jahrgang\12-2 Grundrechte im Rechtsstaat\Unterrichtsmaterial\Schranken der Grundrechte.BMP"/>
          <p:cNvPicPr>
            <a:picLocks noGrp="1" noChangeAspect="1" noChangeArrowheads="1"/>
          </p:cNvPicPr>
          <p:nvPr>
            <p:ph idx="1"/>
          </p:nvPr>
        </p:nvPicPr>
        <p:blipFill>
          <a:blip r:embed="rId2"/>
          <a:srcRect/>
          <a:stretch>
            <a:fillRect/>
          </a:stretch>
        </p:blipFill>
        <p:spPr bwMode="auto">
          <a:xfrm>
            <a:off x="785786" y="1643050"/>
            <a:ext cx="7638059" cy="4503857"/>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pic>
        <p:nvPicPr>
          <p:cNvPr id="2050" name="Picture 2"/>
          <p:cNvPicPr>
            <a:picLocks noGrp="1" noChangeAspect="1" noChangeArrowheads="1"/>
          </p:cNvPicPr>
          <p:nvPr>
            <p:ph idx="1"/>
          </p:nvPr>
        </p:nvPicPr>
        <p:blipFill>
          <a:blip r:embed="rId2"/>
          <a:srcRect/>
          <a:stretch>
            <a:fillRect/>
          </a:stretch>
        </p:blipFill>
        <p:spPr bwMode="auto">
          <a:xfrm>
            <a:off x="1365523" y="1600200"/>
            <a:ext cx="6412953" cy="452596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pic>
        <p:nvPicPr>
          <p:cNvPr id="3074" name="Picture 2"/>
          <p:cNvPicPr>
            <a:picLocks noGrp="1" noChangeAspect="1" noChangeArrowheads="1"/>
          </p:cNvPicPr>
          <p:nvPr>
            <p:ph idx="1"/>
          </p:nvPr>
        </p:nvPicPr>
        <p:blipFill>
          <a:blip r:embed="rId2"/>
          <a:srcRect/>
          <a:stretch>
            <a:fillRect/>
          </a:stretch>
        </p:blipFill>
        <p:spPr bwMode="auto">
          <a:xfrm>
            <a:off x="1571604" y="1571612"/>
            <a:ext cx="6027523" cy="502348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990600" y="2895600"/>
            <a:ext cx="7086600" cy="519113"/>
          </a:xfrm>
          <a:prstGeom prst="rect">
            <a:avLst/>
          </a:prstGeom>
          <a:noFill/>
          <a:ln w="9525">
            <a:noFill/>
            <a:miter lim="800000"/>
            <a:headEnd/>
            <a:tailEnd/>
          </a:ln>
          <a:effectLst/>
        </p:spPr>
        <p:txBody>
          <a:bodyPr>
            <a:spAutoFit/>
          </a:bodyPr>
          <a:lstStyle/>
          <a:p>
            <a:pPr>
              <a:spcBef>
                <a:spcPct val="50000"/>
              </a:spcBef>
            </a:pPr>
            <a:r>
              <a:rPr lang="de-DE" sz="2800" b="1"/>
              <a:t>Aufgaben des Bundesverfassungsgerichtes</a:t>
            </a:r>
          </a:p>
        </p:txBody>
      </p:sp>
      <p:sp>
        <p:nvSpPr>
          <p:cNvPr id="17411" name="Rectangle 3"/>
          <p:cNvSpPr>
            <a:spLocks noChangeArrowheads="1"/>
          </p:cNvSpPr>
          <p:nvPr/>
        </p:nvSpPr>
        <p:spPr bwMode="auto">
          <a:xfrm>
            <a:off x="533400" y="762000"/>
            <a:ext cx="3352800" cy="685800"/>
          </a:xfrm>
          <a:prstGeom prst="rect">
            <a:avLst/>
          </a:prstGeom>
          <a:gradFill rotWithShape="0">
            <a:gsLst>
              <a:gs pos="0">
                <a:srgbClr val="00FFCC"/>
              </a:gs>
              <a:gs pos="100000">
                <a:srgbClr val="FFFFFF"/>
              </a:gs>
            </a:gsLst>
            <a:lin ang="5400000" scaled="1"/>
          </a:gradFill>
          <a:ln w="9525">
            <a:solidFill>
              <a:schemeClr val="tx1"/>
            </a:solidFill>
            <a:miter lim="800000"/>
            <a:headEnd/>
            <a:tailEnd/>
          </a:ln>
          <a:effectLst/>
        </p:spPr>
        <p:txBody>
          <a:bodyPr wrap="none" anchor="ctr"/>
          <a:lstStyle/>
          <a:p>
            <a:pPr algn="ctr"/>
            <a:r>
              <a:rPr lang="de-DE" b="1"/>
              <a:t>Verfassungsbeschwerden</a:t>
            </a:r>
          </a:p>
        </p:txBody>
      </p:sp>
      <p:sp>
        <p:nvSpPr>
          <p:cNvPr id="17413" name="Rectangle 5"/>
          <p:cNvSpPr>
            <a:spLocks noChangeArrowheads="1"/>
          </p:cNvSpPr>
          <p:nvPr/>
        </p:nvSpPr>
        <p:spPr bwMode="auto">
          <a:xfrm>
            <a:off x="4724400" y="4114800"/>
            <a:ext cx="3352800" cy="685800"/>
          </a:xfrm>
          <a:prstGeom prst="rect">
            <a:avLst/>
          </a:prstGeom>
          <a:gradFill rotWithShape="0">
            <a:gsLst>
              <a:gs pos="0">
                <a:srgbClr val="99FF33"/>
              </a:gs>
              <a:gs pos="100000">
                <a:schemeClr val="bg1"/>
              </a:gs>
            </a:gsLst>
            <a:lin ang="5400000" scaled="1"/>
          </a:gradFill>
          <a:ln w="9525">
            <a:solidFill>
              <a:schemeClr val="tx1"/>
            </a:solidFill>
            <a:miter lim="800000"/>
            <a:headEnd/>
            <a:tailEnd/>
          </a:ln>
          <a:effectLst/>
        </p:spPr>
        <p:txBody>
          <a:bodyPr wrap="none" anchor="ctr"/>
          <a:lstStyle/>
          <a:p>
            <a:pPr algn="ctr"/>
            <a:r>
              <a:rPr lang="de-DE" b="1"/>
              <a:t>Verfassungsmäßigkeit </a:t>
            </a:r>
          </a:p>
          <a:p>
            <a:pPr algn="ctr"/>
            <a:r>
              <a:rPr lang="de-DE" b="1"/>
              <a:t>von Gesetzen</a:t>
            </a:r>
          </a:p>
        </p:txBody>
      </p:sp>
      <p:sp>
        <p:nvSpPr>
          <p:cNvPr id="17414" name="Rectangle 6"/>
          <p:cNvSpPr>
            <a:spLocks noChangeArrowheads="1"/>
          </p:cNvSpPr>
          <p:nvPr/>
        </p:nvSpPr>
        <p:spPr bwMode="auto">
          <a:xfrm>
            <a:off x="533400" y="4114800"/>
            <a:ext cx="3352800" cy="685800"/>
          </a:xfrm>
          <a:prstGeom prst="rect">
            <a:avLst/>
          </a:prstGeom>
          <a:gradFill rotWithShape="0">
            <a:gsLst>
              <a:gs pos="0">
                <a:srgbClr val="00FF00"/>
              </a:gs>
              <a:gs pos="100000">
                <a:schemeClr val="bg1"/>
              </a:gs>
            </a:gsLst>
            <a:lin ang="5400000" scaled="1"/>
          </a:gradFill>
          <a:ln w="9525">
            <a:solidFill>
              <a:schemeClr val="tx1"/>
            </a:solidFill>
            <a:miter lim="800000"/>
            <a:headEnd/>
            <a:tailEnd/>
          </a:ln>
          <a:effectLst/>
        </p:spPr>
        <p:txBody>
          <a:bodyPr wrap="none" anchor="ctr"/>
          <a:lstStyle/>
          <a:p>
            <a:pPr algn="ctr"/>
            <a:r>
              <a:rPr lang="de-DE" b="1"/>
              <a:t>Anklageverfahren</a:t>
            </a:r>
          </a:p>
        </p:txBody>
      </p:sp>
      <p:sp>
        <p:nvSpPr>
          <p:cNvPr id="17415" name="Rectangle 7"/>
          <p:cNvSpPr>
            <a:spLocks noChangeArrowheads="1"/>
          </p:cNvSpPr>
          <p:nvPr/>
        </p:nvSpPr>
        <p:spPr bwMode="auto">
          <a:xfrm>
            <a:off x="4648200" y="762000"/>
            <a:ext cx="3352800" cy="685800"/>
          </a:xfrm>
          <a:prstGeom prst="rect">
            <a:avLst/>
          </a:prstGeom>
          <a:gradFill rotWithShape="0">
            <a:gsLst>
              <a:gs pos="0">
                <a:srgbClr val="00FF99"/>
              </a:gs>
              <a:gs pos="100000">
                <a:schemeClr val="bg1"/>
              </a:gs>
            </a:gsLst>
            <a:lin ang="5400000" scaled="1"/>
          </a:gradFill>
          <a:ln w="9525">
            <a:solidFill>
              <a:schemeClr val="tx1"/>
            </a:solidFill>
            <a:miter lim="800000"/>
            <a:headEnd/>
            <a:tailEnd/>
          </a:ln>
          <a:effectLst/>
        </p:spPr>
        <p:txBody>
          <a:bodyPr wrap="none" anchor="ctr"/>
          <a:lstStyle/>
          <a:p>
            <a:pPr algn="ctr"/>
            <a:r>
              <a:rPr lang="de-DE" b="1"/>
              <a:t>Verfassungsstreitigkeiten</a:t>
            </a:r>
          </a:p>
        </p:txBody>
      </p:sp>
      <p:sp>
        <p:nvSpPr>
          <p:cNvPr id="17417" name="Text Box 9"/>
          <p:cNvSpPr txBox="1">
            <a:spLocks noChangeArrowheads="1"/>
          </p:cNvSpPr>
          <p:nvPr/>
        </p:nvSpPr>
        <p:spPr bwMode="auto">
          <a:xfrm>
            <a:off x="457200" y="1600200"/>
            <a:ext cx="3498850" cy="915988"/>
          </a:xfrm>
          <a:prstGeom prst="rect">
            <a:avLst/>
          </a:prstGeom>
          <a:noFill/>
          <a:ln w="9525">
            <a:noFill/>
            <a:miter lim="800000"/>
            <a:headEnd/>
            <a:tailEnd/>
          </a:ln>
          <a:effectLst/>
        </p:spPr>
        <p:txBody>
          <a:bodyPr wrap="none">
            <a:spAutoFit/>
          </a:bodyPr>
          <a:lstStyle/>
          <a:p>
            <a:pPr algn="just"/>
            <a:r>
              <a:rPr lang="de-DE" sz="1800" b="1"/>
              <a:t>Beschwerden, wenn Grundrechte </a:t>
            </a:r>
          </a:p>
          <a:p>
            <a:pPr algn="just"/>
            <a:r>
              <a:rPr lang="de-DE" sz="1800" b="1"/>
              <a:t>verletzt werden und alle Rechts –</a:t>
            </a:r>
          </a:p>
          <a:p>
            <a:pPr algn="just"/>
            <a:r>
              <a:rPr lang="de-DE" sz="1800" b="1"/>
              <a:t>wege erschöpft sind!</a:t>
            </a:r>
          </a:p>
        </p:txBody>
      </p:sp>
      <p:sp>
        <p:nvSpPr>
          <p:cNvPr id="17419" name="Text Box 11"/>
          <p:cNvSpPr txBox="1">
            <a:spLocks noChangeArrowheads="1"/>
          </p:cNvSpPr>
          <p:nvPr/>
        </p:nvSpPr>
        <p:spPr bwMode="auto">
          <a:xfrm>
            <a:off x="4572000" y="1676400"/>
            <a:ext cx="4019550" cy="641350"/>
          </a:xfrm>
          <a:prstGeom prst="rect">
            <a:avLst/>
          </a:prstGeom>
          <a:noFill/>
          <a:ln w="9525">
            <a:noFill/>
            <a:miter lim="800000"/>
            <a:headEnd/>
            <a:tailEnd/>
          </a:ln>
          <a:effectLst/>
        </p:spPr>
        <p:txBody>
          <a:bodyPr wrap="none">
            <a:spAutoFit/>
          </a:bodyPr>
          <a:lstStyle/>
          <a:p>
            <a:r>
              <a:rPr lang="de-DE" sz="1800" b="1"/>
              <a:t>Streitigkeiten zwischen Bundesorganen</a:t>
            </a:r>
          </a:p>
          <a:p>
            <a:r>
              <a:rPr lang="de-DE" sz="1800" b="1"/>
              <a:t>oder zwischen Bund und Ländern!</a:t>
            </a:r>
          </a:p>
        </p:txBody>
      </p:sp>
      <p:sp>
        <p:nvSpPr>
          <p:cNvPr id="17421" name="Text Box 13"/>
          <p:cNvSpPr txBox="1">
            <a:spLocks noChangeArrowheads="1"/>
          </p:cNvSpPr>
          <p:nvPr/>
        </p:nvSpPr>
        <p:spPr bwMode="auto">
          <a:xfrm>
            <a:off x="457200" y="5029200"/>
            <a:ext cx="3752850" cy="641350"/>
          </a:xfrm>
          <a:prstGeom prst="rect">
            <a:avLst/>
          </a:prstGeom>
          <a:noFill/>
          <a:ln w="9525">
            <a:noFill/>
            <a:miter lim="800000"/>
            <a:headEnd/>
            <a:tailEnd/>
          </a:ln>
          <a:effectLst/>
        </p:spPr>
        <p:txBody>
          <a:bodyPr wrap="none">
            <a:spAutoFit/>
          </a:bodyPr>
          <a:lstStyle/>
          <a:p>
            <a:pPr algn="just"/>
            <a:r>
              <a:rPr lang="de-DE" sz="1800" b="1"/>
              <a:t>Verwirkung von Grundrechten,</a:t>
            </a:r>
          </a:p>
          <a:p>
            <a:pPr algn="just"/>
            <a:r>
              <a:rPr lang="de-DE" sz="1800" b="1"/>
              <a:t>Verfassungswidrigkeit von Parteien!</a:t>
            </a:r>
          </a:p>
        </p:txBody>
      </p:sp>
      <p:sp>
        <p:nvSpPr>
          <p:cNvPr id="17423" name="Text Box 15"/>
          <p:cNvSpPr txBox="1">
            <a:spLocks noChangeArrowheads="1"/>
          </p:cNvSpPr>
          <p:nvPr/>
        </p:nvSpPr>
        <p:spPr bwMode="auto">
          <a:xfrm>
            <a:off x="4724400" y="5029200"/>
            <a:ext cx="3937000" cy="641350"/>
          </a:xfrm>
          <a:prstGeom prst="rect">
            <a:avLst/>
          </a:prstGeom>
          <a:noFill/>
          <a:ln w="9525">
            <a:noFill/>
            <a:miter lim="800000"/>
            <a:headEnd/>
            <a:tailEnd/>
          </a:ln>
          <a:effectLst/>
        </p:spPr>
        <p:txBody>
          <a:bodyPr wrap="none">
            <a:spAutoFit/>
          </a:bodyPr>
          <a:lstStyle/>
          <a:p>
            <a:r>
              <a:rPr lang="de-DE" sz="1800" b="1"/>
              <a:t>Übereinstimmung von Bundes- und </a:t>
            </a:r>
          </a:p>
          <a:p>
            <a:r>
              <a:rPr lang="de-DE" sz="1800" b="1"/>
              <a:t>Ländergesetzen mit den Grundgesetz?</a:t>
            </a:r>
          </a:p>
        </p:txBody>
      </p:sp>
      <p:sp>
        <p:nvSpPr>
          <p:cNvPr id="13323" name="AutoShape 16">
            <a:hlinkClick r:id="rId2" action="ppaction://hlinksldjump" highlightClick="1"/>
          </p:cNvPr>
          <p:cNvSpPr>
            <a:spLocks noChangeArrowheads="1"/>
          </p:cNvSpPr>
          <p:nvPr/>
        </p:nvSpPr>
        <p:spPr bwMode="auto">
          <a:xfrm>
            <a:off x="8077200" y="6096000"/>
            <a:ext cx="433388" cy="357188"/>
          </a:xfrm>
          <a:prstGeom prst="actionButtonBackPrevious">
            <a:avLst/>
          </a:prstGeom>
          <a:solidFill>
            <a:schemeClr val="accent1"/>
          </a:solidFill>
          <a:ln w="9525">
            <a:solidFill>
              <a:schemeClr val="tx1"/>
            </a:solidFill>
            <a:miter lim="800000"/>
            <a:headEnd/>
            <a:tailEnd/>
          </a:ln>
          <a:effectLst/>
        </p:spPr>
        <p:txBody>
          <a:bodyPr wrap="none" anchor="ctr"/>
          <a:lstStyle/>
          <a:p>
            <a:endParaRPr lang="de-DE"/>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afterEffect">
                                  <p:stCondLst>
                                    <p:cond delay="1000"/>
                                  </p:stCondLst>
                                  <p:iterate type="wd">
                                    <p:tmPct val="100000"/>
                                  </p:iterate>
                                  <p:childTnLst>
                                    <p:set>
                                      <p:cBhvr>
                                        <p:cTn id="6" dur="1" fill="hold">
                                          <p:stCondLst>
                                            <p:cond delay="0"/>
                                          </p:stCondLst>
                                        </p:cTn>
                                        <p:tgtEl>
                                          <p:spTgt spid="17410"/>
                                        </p:tgtEl>
                                        <p:attrNameLst>
                                          <p:attrName>style.visibility</p:attrName>
                                        </p:attrNameLst>
                                      </p:cBhvr>
                                      <p:to>
                                        <p:strVal val="visible"/>
                                      </p:to>
                                    </p:set>
                                    <p:animEffect transition="in" filter="box(in)">
                                      <p:cBhvr>
                                        <p:cTn id="7" dur="300"/>
                                        <p:tgtEl>
                                          <p:spTgt spid="17410"/>
                                        </p:tgtEl>
                                      </p:cBhvr>
                                    </p:animEffect>
                                  </p:childTnLst>
                                </p:cTn>
                              </p:par>
                            </p:childTnLst>
                          </p:cTn>
                        </p:par>
                        <p:par>
                          <p:cTn id="8" fill="hold" nodeType="afterGroup">
                            <p:stCondLst>
                              <p:cond delay="1900"/>
                            </p:stCondLst>
                            <p:childTnLst>
                              <p:par>
                                <p:cTn id="9" presetID="4" presetClass="entr" presetSubtype="16" fill="hold" grpId="0" nodeType="afterEffect">
                                  <p:stCondLst>
                                    <p:cond delay="1000"/>
                                  </p:stCondLst>
                                  <p:childTnLst>
                                    <p:set>
                                      <p:cBhvr>
                                        <p:cTn id="10" dur="1" fill="hold">
                                          <p:stCondLst>
                                            <p:cond delay="0"/>
                                          </p:stCondLst>
                                        </p:cTn>
                                        <p:tgtEl>
                                          <p:spTgt spid="17411"/>
                                        </p:tgtEl>
                                        <p:attrNameLst>
                                          <p:attrName>style.visibility</p:attrName>
                                        </p:attrNameLst>
                                      </p:cBhvr>
                                      <p:to>
                                        <p:strVal val="visible"/>
                                      </p:to>
                                    </p:set>
                                    <p:animEffect transition="in" filter="box(in)">
                                      <p:cBhvr>
                                        <p:cTn id="11" dur="500"/>
                                        <p:tgtEl>
                                          <p:spTgt spid="17411"/>
                                        </p:tgtEl>
                                      </p:cBhvr>
                                    </p:animEffect>
                                  </p:childTnLst>
                                </p:cTn>
                              </p:par>
                            </p:childTnLst>
                          </p:cTn>
                        </p:par>
                        <p:par>
                          <p:cTn id="12" fill="hold" nodeType="afterGroup">
                            <p:stCondLst>
                              <p:cond delay="3400"/>
                            </p:stCondLst>
                            <p:childTnLst>
                              <p:par>
                                <p:cTn id="13" presetID="22" presetClass="entr" presetSubtype="1" fill="hold" grpId="0" nodeType="afterEffect">
                                  <p:stCondLst>
                                    <p:cond delay="1000"/>
                                  </p:stCondLst>
                                  <p:iterate type="wd">
                                    <p:tmPct val="100000"/>
                                  </p:iterate>
                                  <p:childTnLst>
                                    <p:set>
                                      <p:cBhvr>
                                        <p:cTn id="14" dur="1" fill="hold">
                                          <p:stCondLst>
                                            <p:cond delay="0"/>
                                          </p:stCondLst>
                                        </p:cTn>
                                        <p:tgtEl>
                                          <p:spTgt spid="17417"/>
                                        </p:tgtEl>
                                        <p:attrNameLst>
                                          <p:attrName>style.visibility</p:attrName>
                                        </p:attrNameLst>
                                      </p:cBhvr>
                                      <p:to>
                                        <p:strVal val="visible"/>
                                      </p:to>
                                    </p:set>
                                    <p:animEffect transition="in" filter="wipe(up)">
                                      <p:cBhvr>
                                        <p:cTn id="15" dur="300"/>
                                        <p:tgtEl>
                                          <p:spTgt spid="17417"/>
                                        </p:tgtEl>
                                      </p:cBhvr>
                                    </p:animEffect>
                                  </p:childTnLst>
                                </p:cTn>
                              </p:par>
                            </p:childTnLst>
                          </p:cTn>
                        </p:par>
                        <p:par>
                          <p:cTn id="16" fill="hold" nodeType="afterGroup">
                            <p:stCondLst>
                              <p:cond delay="8600"/>
                            </p:stCondLst>
                            <p:childTnLst>
                              <p:par>
                                <p:cTn id="17" presetID="4" presetClass="entr" presetSubtype="16" fill="hold" grpId="0" nodeType="afterEffect">
                                  <p:stCondLst>
                                    <p:cond delay="2000"/>
                                  </p:stCondLst>
                                  <p:childTnLst>
                                    <p:set>
                                      <p:cBhvr>
                                        <p:cTn id="18" dur="1" fill="hold">
                                          <p:stCondLst>
                                            <p:cond delay="0"/>
                                          </p:stCondLst>
                                        </p:cTn>
                                        <p:tgtEl>
                                          <p:spTgt spid="17415"/>
                                        </p:tgtEl>
                                        <p:attrNameLst>
                                          <p:attrName>style.visibility</p:attrName>
                                        </p:attrNameLst>
                                      </p:cBhvr>
                                      <p:to>
                                        <p:strVal val="visible"/>
                                      </p:to>
                                    </p:set>
                                    <p:animEffect transition="in" filter="box(in)">
                                      <p:cBhvr>
                                        <p:cTn id="19" dur="500"/>
                                        <p:tgtEl>
                                          <p:spTgt spid="17415"/>
                                        </p:tgtEl>
                                      </p:cBhvr>
                                    </p:animEffect>
                                  </p:childTnLst>
                                </p:cTn>
                              </p:par>
                            </p:childTnLst>
                          </p:cTn>
                        </p:par>
                        <p:par>
                          <p:cTn id="20" fill="hold" nodeType="afterGroup">
                            <p:stCondLst>
                              <p:cond delay="11100"/>
                            </p:stCondLst>
                            <p:childTnLst>
                              <p:par>
                                <p:cTn id="21" presetID="22" presetClass="entr" presetSubtype="1" fill="hold" grpId="0" nodeType="afterEffect">
                                  <p:stCondLst>
                                    <p:cond delay="1000"/>
                                  </p:stCondLst>
                                  <p:childTnLst>
                                    <p:set>
                                      <p:cBhvr>
                                        <p:cTn id="22" dur="1" fill="hold">
                                          <p:stCondLst>
                                            <p:cond delay="0"/>
                                          </p:stCondLst>
                                        </p:cTn>
                                        <p:tgtEl>
                                          <p:spTgt spid="17419"/>
                                        </p:tgtEl>
                                        <p:attrNameLst>
                                          <p:attrName>style.visibility</p:attrName>
                                        </p:attrNameLst>
                                      </p:cBhvr>
                                      <p:to>
                                        <p:strVal val="visible"/>
                                      </p:to>
                                    </p:set>
                                    <p:animEffect transition="in" filter="wipe(up)">
                                      <p:cBhvr>
                                        <p:cTn id="23" dur="500"/>
                                        <p:tgtEl>
                                          <p:spTgt spid="17419"/>
                                        </p:tgtEl>
                                      </p:cBhvr>
                                    </p:animEffect>
                                  </p:childTnLst>
                                </p:cTn>
                              </p:par>
                            </p:childTnLst>
                          </p:cTn>
                        </p:par>
                        <p:par>
                          <p:cTn id="24" fill="hold" nodeType="afterGroup">
                            <p:stCondLst>
                              <p:cond delay="12600"/>
                            </p:stCondLst>
                            <p:childTnLst>
                              <p:par>
                                <p:cTn id="25" presetID="4" presetClass="entr" presetSubtype="16" fill="hold" grpId="0" nodeType="afterEffect">
                                  <p:stCondLst>
                                    <p:cond delay="2000"/>
                                  </p:stCondLst>
                                  <p:childTnLst>
                                    <p:set>
                                      <p:cBhvr>
                                        <p:cTn id="26" dur="1" fill="hold">
                                          <p:stCondLst>
                                            <p:cond delay="0"/>
                                          </p:stCondLst>
                                        </p:cTn>
                                        <p:tgtEl>
                                          <p:spTgt spid="17414"/>
                                        </p:tgtEl>
                                        <p:attrNameLst>
                                          <p:attrName>style.visibility</p:attrName>
                                        </p:attrNameLst>
                                      </p:cBhvr>
                                      <p:to>
                                        <p:strVal val="visible"/>
                                      </p:to>
                                    </p:set>
                                    <p:animEffect transition="in" filter="box(in)">
                                      <p:cBhvr>
                                        <p:cTn id="27" dur="500"/>
                                        <p:tgtEl>
                                          <p:spTgt spid="17414"/>
                                        </p:tgtEl>
                                      </p:cBhvr>
                                    </p:animEffect>
                                  </p:childTnLst>
                                </p:cTn>
                              </p:par>
                            </p:childTnLst>
                          </p:cTn>
                        </p:par>
                        <p:par>
                          <p:cTn id="28" fill="hold" nodeType="afterGroup">
                            <p:stCondLst>
                              <p:cond delay="15100"/>
                            </p:stCondLst>
                            <p:childTnLst>
                              <p:par>
                                <p:cTn id="29" presetID="22" presetClass="entr" presetSubtype="1" fill="hold" grpId="0" nodeType="afterEffect">
                                  <p:stCondLst>
                                    <p:cond delay="1000"/>
                                  </p:stCondLst>
                                  <p:childTnLst>
                                    <p:set>
                                      <p:cBhvr>
                                        <p:cTn id="30" dur="1" fill="hold">
                                          <p:stCondLst>
                                            <p:cond delay="0"/>
                                          </p:stCondLst>
                                        </p:cTn>
                                        <p:tgtEl>
                                          <p:spTgt spid="17421"/>
                                        </p:tgtEl>
                                        <p:attrNameLst>
                                          <p:attrName>style.visibility</p:attrName>
                                        </p:attrNameLst>
                                      </p:cBhvr>
                                      <p:to>
                                        <p:strVal val="visible"/>
                                      </p:to>
                                    </p:set>
                                    <p:animEffect transition="in" filter="wipe(up)">
                                      <p:cBhvr>
                                        <p:cTn id="31" dur="500"/>
                                        <p:tgtEl>
                                          <p:spTgt spid="17421"/>
                                        </p:tgtEl>
                                      </p:cBhvr>
                                    </p:animEffect>
                                  </p:childTnLst>
                                </p:cTn>
                              </p:par>
                            </p:childTnLst>
                          </p:cTn>
                        </p:par>
                        <p:par>
                          <p:cTn id="32" fill="hold" nodeType="afterGroup">
                            <p:stCondLst>
                              <p:cond delay="16600"/>
                            </p:stCondLst>
                            <p:childTnLst>
                              <p:par>
                                <p:cTn id="33" presetID="4" presetClass="entr" presetSubtype="16" fill="hold" grpId="0" nodeType="afterEffect">
                                  <p:stCondLst>
                                    <p:cond delay="2000"/>
                                  </p:stCondLst>
                                  <p:childTnLst>
                                    <p:set>
                                      <p:cBhvr>
                                        <p:cTn id="34" dur="1" fill="hold">
                                          <p:stCondLst>
                                            <p:cond delay="0"/>
                                          </p:stCondLst>
                                        </p:cTn>
                                        <p:tgtEl>
                                          <p:spTgt spid="17413"/>
                                        </p:tgtEl>
                                        <p:attrNameLst>
                                          <p:attrName>style.visibility</p:attrName>
                                        </p:attrNameLst>
                                      </p:cBhvr>
                                      <p:to>
                                        <p:strVal val="visible"/>
                                      </p:to>
                                    </p:set>
                                    <p:animEffect transition="in" filter="box(in)">
                                      <p:cBhvr>
                                        <p:cTn id="35" dur="500"/>
                                        <p:tgtEl>
                                          <p:spTgt spid="17413"/>
                                        </p:tgtEl>
                                      </p:cBhvr>
                                    </p:animEffect>
                                  </p:childTnLst>
                                </p:cTn>
                              </p:par>
                            </p:childTnLst>
                          </p:cTn>
                        </p:par>
                        <p:par>
                          <p:cTn id="36" fill="hold" nodeType="afterGroup">
                            <p:stCondLst>
                              <p:cond delay="19100"/>
                            </p:stCondLst>
                            <p:childTnLst>
                              <p:par>
                                <p:cTn id="37" presetID="22" presetClass="entr" presetSubtype="1" fill="hold" grpId="0" nodeType="afterEffect">
                                  <p:stCondLst>
                                    <p:cond delay="1000"/>
                                  </p:stCondLst>
                                  <p:childTnLst>
                                    <p:set>
                                      <p:cBhvr>
                                        <p:cTn id="38" dur="1" fill="hold">
                                          <p:stCondLst>
                                            <p:cond delay="0"/>
                                          </p:stCondLst>
                                        </p:cTn>
                                        <p:tgtEl>
                                          <p:spTgt spid="17423"/>
                                        </p:tgtEl>
                                        <p:attrNameLst>
                                          <p:attrName>style.visibility</p:attrName>
                                        </p:attrNameLst>
                                      </p:cBhvr>
                                      <p:to>
                                        <p:strVal val="visible"/>
                                      </p:to>
                                    </p:set>
                                    <p:animEffect transition="in" filter="wipe(up)">
                                      <p:cBhvr>
                                        <p:cTn id="39" dur="500"/>
                                        <p:tgtEl>
                                          <p:spTgt spid="174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autoUpdateAnimBg="0"/>
      <p:bldP spid="17411" grpId="0" animBg="1" autoUpdateAnimBg="0"/>
      <p:bldP spid="17413" grpId="0" animBg="1" autoUpdateAnimBg="0"/>
      <p:bldP spid="17414" grpId="0" animBg="1" autoUpdateAnimBg="0"/>
      <p:bldP spid="17415" grpId="0" animBg="1" autoUpdateAnimBg="0"/>
      <p:bldP spid="17417" grpId="0" autoUpdateAnimBg="0"/>
      <p:bldP spid="17419" grpId="0" autoUpdateAnimBg="0"/>
      <p:bldP spid="17421" grpId="0" autoUpdateAnimBg="0"/>
      <p:bldP spid="17423"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Menschenrechte</a:t>
            </a:r>
            <a:endParaRPr lang="de-DE" dirty="0"/>
          </a:p>
        </p:txBody>
      </p:sp>
      <p:sp>
        <p:nvSpPr>
          <p:cNvPr id="3" name="Inhaltsplatzhalter 2"/>
          <p:cNvSpPr>
            <a:spLocks noGrp="1"/>
          </p:cNvSpPr>
          <p:nvPr>
            <p:ph idx="1"/>
          </p:nvPr>
        </p:nvSpPr>
        <p:spPr/>
        <p:txBody>
          <a:bodyPr>
            <a:normAutofit fontScale="62500" lnSpcReduction="20000"/>
          </a:bodyPr>
          <a:lstStyle/>
          <a:p>
            <a:pPr fontAlgn="auto">
              <a:spcBef>
                <a:spcPts val="0"/>
              </a:spcBef>
              <a:spcAft>
                <a:spcPts val="0"/>
              </a:spcAft>
              <a:buFontTx/>
              <a:buAutoNum type="arabicParenR"/>
              <a:defRPr/>
            </a:pPr>
            <a:r>
              <a:rPr lang="de-DE" dirty="0" smtClean="0"/>
              <a:t>„Als Menschenrechte bezeichnet man die dem Individuum zustehenden Rechte auf </a:t>
            </a:r>
            <a:r>
              <a:rPr lang="de-DE" dirty="0" smtClean="0">
                <a:solidFill>
                  <a:srgbClr val="FF0000"/>
                </a:solidFill>
              </a:rPr>
              <a:t>Schutz vor Eingriffen des Staates</a:t>
            </a:r>
            <a:r>
              <a:rPr lang="de-DE" dirty="0" smtClean="0"/>
              <a:t>, die dem einzelnen kraft seines Menschseins gegeben sind und auf jeden Fall erhalten bleiben und die nicht durch den Staat beschränkt werden können. Aus der Zeit des Kampfes gegen den Absolutismus stammt ihre Kennzeichnung als „</a:t>
            </a:r>
            <a:r>
              <a:rPr lang="de-DE" dirty="0" smtClean="0">
                <a:solidFill>
                  <a:srgbClr val="FF0000"/>
                </a:solidFill>
              </a:rPr>
              <a:t>angeborene</a:t>
            </a:r>
            <a:r>
              <a:rPr lang="de-DE" dirty="0" smtClean="0"/>
              <a:t>" und „</a:t>
            </a:r>
            <a:r>
              <a:rPr lang="de-DE" dirty="0" smtClean="0">
                <a:solidFill>
                  <a:srgbClr val="FF0000"/>
                </a:solidFill>
              </a:rPr>
              <a:t>unveräußerliche</a:t>
            </a:r>
            <a:r>
              <a:rPr lang="de-DE" dirty="0" smtClean="0"/>
              <a:t>" Rechte. </a:t>
            </a:r>
            <a:br>
              <a:rPr lang="de-DE" dirty="0" smtClean="0"/>
            </a:br>
            <a:r>
              <a:rPr lang="de-DE" dirty="0" smtClean="0"/>
              <a:t>(...) Zum Kern der Menschen- bzw. Grundrechte zählen die </a:t>
            </a:r>
            <a:r>
              <a:rPr lang="de-DE" dirty="0" smtClean="0">
                <a:solidFill>
                  <a:srgbClr val="FF0000"/>
                </a:solidFill>
              </a:rPr>
              <a:t>Menschenwürde</a:t>
            </a:r>
            <a:r>
              <a:rPr lang="de-DE" dirty="0" smtClean="0"/>
              <a:t>, das </a:t>
            </a:r>
            <a:r>
              <a:rPr lang="de-DE" b="1" dirty="0" smtClean="0"/>
              <a:t>Recht auf Entfaltung der Persönlichkeit, Gleichheit vor dem Gesetz und Gleichberechtigung, Religions- und Gewissensfreiheit, Meinungs-, Presse-, Informations- und Lehrfreiheit, Versammlungs- und Vereinigungsfreiheit, Freizügigkeit, Berufs- und Arbeitsfreiheit, Unverletzlichkeit der Wohnung, Garantie des Eigentums und des Erbrechts, Asyl- und Petitionsrecht sowie </a:t>
            </a:r>
            <a:r>
              <a:rPr lang="de-DE" b="1" dirty="0" err="1" smtClean="0"/>
              <a:t>justitielle</a:t>
            </a:r>
            <a:r>
              <a:rPr lang="de-DE" b="1" dirty="0" smtClean="0"/>
              <a:t> Rechte wie vor allem die Garantie gegen ungerechtfertigte Verhaftung</a:t>
            </a:r>
            <a:r>
              <a:rPr lang="de-DE" dirty="0" smtClean="0"/>
              <a:t> (...).„</a:t>
            </a:r>
          </a:p>
          <a:p>
            <a:pPr fontAlgn="auto">
              <a:spcBef>
                <a:spcPts val="0"/>
              </a:spcBef>
              <a:spcAft>
                <a:spcPts val="0"/>
              </a:spcAft>
              <a:defRPr/>
            </a:pPr>
            <a:endParaRPr lang="de-DE" dirty="0" smtClean="0"/>
          </a:p>
          <a:p>
            <a:pPr fontAlgn="auto">
              <a:spcBef>
                <a:spcPts val="0"/>
              </a:spcBef>
              <a:spcAft>
                <a:spcPts val="0"/>
              </a:spcAft>
              <a:defRPr/>
            </a:pPr>
            <a:r>
              <a:rPr lang="de-DE" dirty="0" smtClean="0"/>
              <a:t>[entnommen aus: </a:t>
            </a:r>
            <a:r>
              <a:rPr lang="de-DE" dirty="0" err="1" smtClean="0"/>
              <a:t>Wichard</a:t>
            </a:r>
            <a:r>
              <a:rPr lang="de-DE" dirty="0" smtClean="0"/>
              <a:t> </a:t>
            </a:r>
            <a:r>
              <a:rPr lang="de-DE" dirty="0" err="1" smtClean="0"/>
              <a:t>Woyke</a:t>
            </a:r>
            <a:r>
              <a:rPr lang="de-DE" dirty="0" smtClean="0"/>
              <a:t> (Hrsg.), Handwörterbuch Internationale Politik, Bonn 1994]</a:t>
            </a:r>
          </a:p>
          <a:p>
            <a:endParaRPr lang="de-DE"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hteck 1"/>
          <p:cNvSpPr>
            <a:spLocks noChangeArrowheads="1"/>
          </p:cNvSpPr>
          <p:nvPr/>
        </p:nvSpPr>
        <p:spPr bwMode="auto">
          <a:xfrm>
            <a:off x="2286000" y="1444625"/>
            <a:ext cx="4572000" cy="5016758"/>
          </a:xfrm>
          <a:prstGeom prst="rect">
            <a:avLst/>
          </a:prstGeom>
          <a:noFill/>
          <a:ln w="9525">
            <a:noFill/>
            <a:miter lim="800000"/>
            <a:headEnd/>
            <a:tailEnd/>
          </a:ln>
        </p:spPr>
        <p:txBody>
          <a:bodyPr>
            <a:spAutoFit/>
          </a:bodyPr>
          <a:lstStyle/>
          <a:p>
            <a:r>
              <a:rPr lang="de-DE" sz="2000" dirty="0">
                <a:latin typeface="Calibri" pitchFamily="34" charset="0"/>
              </a:rPr>
              <a:t>2) „Der Begriff ‚Menschenrechte‘ bezeichnet im politischen Sprachgebrauch im allgemeinen den Inbegriff derjenigen Freiheitsansprüche, die der einzelne allein aufgrund seines Menschseins erheben kann und die von einer Gemeinschaft aus ethischen Gründen rechtlich gesichert werden müssen. In diesem Sinne ist von ‘</a:t>
            </a:r>
            <a:r>
              <a:rPr lang="de-DE" sz="2000" dirty="0">
                <a:solidFill>
                  <a:srgbClr val="FF0000"/>
                </a:solidFill>
                <a:latin typeface="Calibri" pitchFamily="34" charset="0"/>
              </a:rPr>
              <a:t>natürlichen’, ‘vorstaatlichen’, ‘angeborenen’ oder ‘unveräußerlichen’ Rechten</a:t>
            </a:r>
            <a:r>
              <a:rPr lang="de-DE" sz="2000" dirty="0">
                <a:latin typeface="Calibri" pitchFamily="34" charset="0"/>
              </a:rPr>
              <a:t> die Rede, in deren Achtung und Sicherung sich ein politisches Gemeinwesen legitimiert (...).„</a:t>
            </a:r>
          </a:p>
          <a:p>
            <a:endParaRPr lang="de-DE" sz="2000" dirty="0">
              <a:latin typeface="Calibri" pitchFamily="34" charset="0"/>
            </a:endParaRPr>
          </a:p>
          <a:p>
            <a:r>
              <a:rPr lang="de-DE" sz="2000" dirty="0">
                <a:latin typeface="Calibri" pitchFamily="34" charset="0"/>
              </a:rPr>
              <a:t>[entnommen aus: Bertelsmann Discovery Lexikon]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chaubild: Der Unterschied zwischen Menschenrechten und Grundrechten"/>
          <p:cNvPicPr>
            <a:picLocks noChangeAspect="1" noChangeArrowheads="1"/>
          </p:cNvPicPr>
          <p:nvPr/>
        </p:nvPicPr>
        <p:blipFill>
          <a:blip r:embed="rId2"/>
          <a:srcRect/>
          <a:stretch>
            <a:fillRect/>
          </a:stretch>
        </p:blipFill>
        <p:spPr bwMode="auto">
          <a:xfrm>
            <a:off x="1857375" y="285750"/>
            <a:ext cx="5072063" cy="6324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el 1"/>
          <p:cNvSpPr>
            <a:spLocks noGrp="1"/>
          </p:cNvSpPr>
          <p:nvPr>
            <p:ph type="title"/>
          </p:nvPr>
        </p:nvSpPr>
        <p:spPr/>
        <p:txBody>
          <a:bodyPr/>
          <a:lstStyle/>
          <a:p>
            <a:r>
              <a:rPr lang="de-DE" dirty="0" smtClean="0"/>
              <a:t>Menschenrechte und Grundrechte</a:t>
            </a:r>
          </a:p>
        </p:txBody>
      </p:sp>
      <p:sp>
        <p:nvSpPr>
          <p:cNvPr id="5123" name="Inhaltsplatzhalter 2"/>
          <p:cNvSpPr>
            <a:spLocks noGrp="1"/>
          </p:cNvSpPr>
          <p:nvPr>
            <p:ph idx="1"/>
          </p:nvPr>
        </p:nvSpPr>
        <p:spPr/>
        <p:txBody>
          <a:bodyPr>
            <a:normAutofit lnSpcReduction="10000"/>
          </a:bodyPr>
          <a:lstStyle/>
          <a:p>
            <a:r>
              <a:rPr lang="de-DE" sz="2300" smtClean="0"/>
              <a:t>Wir können also festhalten, dass sich Grundrechte und Menschenrechte </a:t>
            </a:r>
            <a:r>
              <a:rPr lang="de-DE" sz="2300" i="1" smtClean="0"/>
              <a:t>inhaltlich</a:t>
            </a:r>
            <a:r>
              <a:rPr lang="de-DE" sz="2300" smtClean="0"/>
              <a:t> nicht unterscheiden, der Unterschied liegt vielmehr im </a:t>
            </a:r>
            <a:r>
              <a:rPr lang="de-DE" sz="2300" i="1" smtClean="0"/>
              <a:t>formalen</a:t>
            </a:r>
            <a:r>
              <a:rPr lang="de-DE" sz="2300" smtClean="0"/>
              <a:t> Bereich. Grundrechte sind Rechte, die ein Staat seinen Bürgern garantiert und die in der Verfassung des jeweiligen Staates stehen. Der Bürger kann sie vor Gericht einklagen. Menschenrechte sind gewissermaßen die Grundidee hinter diesen Grundrechten, in ihnen drückte sich bis Mitte unseres Jahrhunderts ein moralischer Anspruch auf Rechte aus, die jeder staatlichen Ordnung vorgeordnet, also natürliche Rechte sind. Mit der „Allgemeinen Erklärung der Menschenrechte" durch die Vereinten Nationen versucht man nun – wie bei den Grundrechten auf nationaler Ebene –, die philosophische Idee zu konkretisieren und einklagbare Rechte im Weltmaßstab zu etablieren.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Schaubild: Die drei Stufen der Menschenrechtsentwicklung"/>
          <p:cNvPicPr>
            <a:picLocks noChangeAspect="1" noChangeArrowheads="1"/>
          </p:cNvPicPr>
          <p:nvPr/>
        </p:nvPicPr>
        <p:blipFill>
          <a:blip r:embed="rId2"/>
          <a:srcRect/>
          <a:stretch>
            <a:fillRect/>
          </a:stretch>
        </p:blipFill>
        <p:spPr bwMode="auto">
          <a:xfrm>
            <a:off x="1500188" y="428625"/>
            <a:ext cx="6429375" cy="59340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Schaubild: Die wichtigsten Dokumente der Geschichte der Menschenrechte"/>
          <p:cNvPicPr>
            <a:picLocks noChangeAspect="1" noChangeArrowheads="1"/>
          </p:cNvPicPr>
          <p:nvPr/>
        </p:nvPicPr>
        <p:blipFill>
          <a:blip r:embed="rId2"/>
          <a:srcRect/>
          <a:stretch>
            <a:fillRect/>
          </a:stretch>
        </p:blipFill>
        <p:spPr bwMode="auto">
          <a:xfrm>
            <a:off x="2214563" y="357188"/>
            <a:ext cx="4929187" cy="6232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nvGraphicFramePr>
        <p:xfrm>
          <a:off x="857250" y="1142984"/>
          <a:ext cx="7500990" cy="5192134"/>
        </p:xfrm>
        <a:graphic>
          <a:graphicData uri="http://schemas.openxmlformats.org/drawingml/2006/table">
            <a:tbl>
              <a:tblPr/>
              <a:tblGrid>
                <a:gridCol w="1792852"/>
                <a:gridCol w="5708138"/>
              </a:tblGrid>
              <a:tr h="174229">
                <a:tc>
                  <a:txBody>
                    <a:bodyPr/>
                    <a:lstStyle/>
                    <a:p>
                      <a:pPr algn="just"/>
                      <a:r>
                        <a:rPr lang="de-DE" sz="1000"/>
                        <a:t>1215</a:t>
                      </a:r>
                    </a:p>
                  </a:txBody>
                  <a:tcPr marL="14963" marR="14963" marT="14963" marB="14963">
                    <a:lnL>
                      <a:noFill/>
                    </a:lnL>
                    <a:lnR>
                      <a:noFill/>
                    </a:lnR>
                    <a:lnT>
                      <a:noFill/>
                    </a:lnT>
                    <a:lnB>
                      <a:noFill/>
                    </a:lnB>
                  </a:tcPr>
                </a:tc>
                <a:tc>
                  <a:txBody>
                    <a:bodyPr/>
                    <a:lstStyle/>
                    <a:p>
                      <a:pPr algn="just"/>
                      <a:r>
                        <a:rPr lang="de-DE" sz="1000"/>
                        <a:t>Magna Charta Libertatum</a:t>
                      </a:r>
                    </a:p>
                  </a:txBody>
                  <a:tcPr marL="14963" marR="14963" marT="14963" marB="14963">
                    <a:lnL>
                      <a:noFill/>
                    </a:lnL>
                    <a:lnR>
                      <a:noFill/>
                    </a:lnR>
                    <a:lnT>
                      <a:noFill/>
                    </a:lnT>
                    <a:lnB>
                      <a:noFill/>
                    </a:lnB>
                  </a:tcPr>
                </a:tc>
              </a:tr>
              <a:tr h="174229">
                <a:tc>
                  <a:txBody>
                    <a:bodyPr/>
                    <a:lstStyle/>
                    <a:p>
                      <a:pPr algn="just"/>
                      <a:r>
                        <a:rPr lang="de-DE" sz="1000"/>
                        <a:t>1628</a:t>
                      </a:r>
                    </a:p>
                  </a:txBody>
                  <a:tcPr marL="14963" marR="14963" marT="14963" marB="14963">
                    <a:lnL>
                      <a:noFill/>
                    </a:lnL>
                    <a:lnR>
                      <a:noFill/>
                    </a:lnR>
                    <a:lnT>
                      <a:noFill/>
                    </a:lnT>
                    <a:lnB>
                      <a:noFill/>
                    </a:lnB>
                  </a:tcPr>
                </a:tc>
                <a:tc>
                  <a:txBody>
                    <a:bodyPr/>
                    <a:lstStyle/>
                    <a:p>
                      <a:pPr algn="just"/>
                      <a:r>
                        <a:rPr lang="de-DE" sz="1000"/>
                        <a:t>Petition of Rights (England)</a:t>
                      </a:r>
                    </a:p>
                  </a:txBody>
                  <a:tcPr marL="14963" marR="14963" marT="14963" marB="14963">
                    <a:lnL>
                      <a:noFill/>
                    </a:lnL>
                    <a:lnR>
                      <a:noFill/>
                    </a:lnR>
                    <a:lnT>
                      <a:noFill/>
                    </a:lnT>
                    <a:lnB>
                      <a:noFill/>
                    </a:lnB>
                  </a:tcPr>
                </a:tc>
              </a:tr>
              <a:tr h="174229">
                <a:tc>
                  <a:txBody>
                    <a:bodyPr/>
                    <a:lstStyle/>
                    <a:p>
                      <a:pPr algn="just"/>
                      <a:r>
                        <a:rPr lang="de-DE" sz="1000"/>
                        <a:t>1679</a:t>
                      </a:r>
                    </a:p>
                  </a:txBody>
                  <a:tcPr marL="14963" marR="14963" marT="14963" marB="14963">
                    <a:lnL>
                      <a:noFill/>
                    </a:lnL>
                    <a:lnR>
                      <a:noFill/>
                    </a:lnR>
                    <a:lnT>
                      <a:noFill/>
                    </a:lnT>
                    <a:lnB>
                      <a:noFill/>
                    </a:lnB>
                  </a:tcPr>
                </a:tc>
                <a:tc>
                  <a:txBody>
                    <a:bodyPr/>
                    <a:lstStyle/>
                    <a:p>
                      <a:pPr algn="just"/>
                      <a:r>
                        <a:rPr lang="de-DE" sz="1000"/>
                        <a:t>Habeas-Corpus-Akte (England)</a:t>
                      </a:r>
                    </a:p>
                  </a:txBody>
                  <a:tcPr marL="14963" marR="14963" marT="14963" marB="14963">
                    <a:lnL>
                      <a:noFill/>
                    </a:lnL>
                    <a:lnR>
                      <a:noFill/>
                    </a:lnR>
                    <a:lnT>
                      <a:noFill/>
                    </a:lnT>
                    <a:lnB>
                      <a:noFill/>
                    </a:lnB>
                  </a:tcPr>
                </a:tc>
              </a:tr>
              <a:tr h="174229">
                <a:tc>
                  <a:txBody>
                    <a:bodyPr/>
                    <a:lstStyle/>
                    <a:p>
                      <a:pPr algn="just"/>
                      <a:r>
                        <a:rPr lang="de-DE" sz="1000"/>
                        <a:t>1776</a:t>
                      </a:r>
                    </a:p>
                  </a:txBody>
                  <a:tcPr marL="14963" marR="14963" marT="14963" marB="14963">
                    <a:lnL>
                      <a:noFill/>
                    </a:lnL>
                    <a:lnR>
                      <a:noFill/>
                    </a:lnR>
                    <a:lnT>
                      <a:noFill/>
                    </a:lnT>
                    <a:lnB>
                      <a:noFill/>
                    </a:lnB>
                  </a:tcPr>
                </a:tc>
                <a:tc>
                  <a:txBody>
                    <a:bodyPr/>
                    <a:lstStyle/>
                    <a:p>
                      <a:pPr algn="just"/>
                      <a:r>
                        <a:rPr lang="en-US" sz="1000">
                          <a:hlinkClick r:id="rId2"/>
                        </a:rPr>
                        <a:t>Virginia Bill of Rights</a:t>
                      </a:r>
                      <a:r>
                        <a:rPr lang="en-US" sz="1000"/>
                        <a:t> (USA)</a:t>
                      </a:r>
                    </a:p>
                  </a:txBody>
                  <a:tcPr marL="14963" marR="14963" marT="14963" marB="14963">
                    <a:lnL>
                      <a:noFill/>
                    </a:lnL>
                    <a:lnR>
                      <a:noFill/>
                    </a:lnR>
                    <a:lnT>
                      <a:noFill/>
                    </a:lnT>
                    <a:lnB>
                      <a:noFill/>
                    </a:lnB>
                  </a:tcPr>
                </a:tc>
              </a:tr>
              <a:tr h="174229">
                <a:tc>
                  <a:txBody>
                    <a:bodyPr/>
                    <a:lstStyle/>
                    <a:p>
                      <a:r>
                        <a:rPr lang="de-DE" sz="1000"/>
                        <a:t> </a:t>
                      </a:r>
                    </a:p>
                  </a:txBody>
                  <a:tcPr marL="14963" marR="14963" marT="14963" marB="14963">
                    <a:lnL>
                      <a:noFill/>
                    </a:lnL>
                    <a:lnR>
                      <a:noFill/>
                    </a:lnR>
                    <a:lnT>
                      <a:noFill/>
                    </a:lnT>
                    <a:lnB>
                      <a:noFill/>
                    </a:lnB>
                  </a:tcPr>
                </a:tc>
                <a:tc>
                  <a:txBody>
                    <a:bodyPr/>
                    <a:lstStyle/>
                    <a:p>
                      <a:pPr algn="just"/>
                      <a:r>
                        <a:rPr lang="de-DE" sz="1000" dirty="0">
                          <a:hlinkClick r:id="rId3"/>
                        </a:rPr>
                        <a:t>Amerikanische Unabhängigkeitserklärung</a:t>
                      </a:r>
                      <a:endParaRPr lang="de-DE" sz="1000" dirty="0"/>
                    </a:p>
                  </a:txBody>
                  <a:tcPr marL="14963" marR="14963" marT="14963" marB="14963">
                    <a:lnL>
                      <a:noFill/>
                    </a:lnL>
                    <a:lnR>
                      <a:noFill/>
                    </a:lnR>
                    <a:lnT>
                      <a:noFill/>
                    </a:lnT>
                    <a:lnB>
                      <a:noFill/>
                    </a:lnB>
                  </a:tcPr>
                </a:tc>
              </a:tr>
              <a:tr h="310583">
                <a:tc>
                  <a:txBody>
                    <a:bodyPr/>
                    <a:lstStyle/>
                    <a:p>
                      <a:pPr algn="just"/>
                      <a:r>
                        <a:rPr lang="de-DE" sz="1000"/>
                        <a:t>1789</a:t>
                      </a:r>
                    </a:p>
                  </a:txBody>
                  <a:tcPr marL="14963" marR="14963" marT="14963" marB="14963">
                    <a:lnL>
                      <a:noFill/>
                    </a:lnL>
                    <a:lnR>
                      <a:noFill/>
                    </a:lnR>
                    <a:lnT>
                      <a:noFill/>
                    </a:lnT>
                    <a:lnB>
                      <a:noFill/>
                    </a:lnB>
                  </a:tcPr>
                </a:tc>
                <a:tc>
                  <a:txBody>
                    <a:bodyPr/>
                    <a:lstStyle/>
                    <a:p>
                      <a:pPr algn="l"/>
                      <a:r>
                        <a:rPr lang="de-DE" sz="1000">
                          <a:hlinkClick r:id="rId4"/>
                        </a:rPr>
                        <a:t>Erklärung der Menschen- und Bürgerrechte</a:t>
                      </a:r>
                      <a:r>
                        <a:rPr lang="de-DE" sz="1000"/>
                        <a:t> in der Französischen Revolution</a:t>
                      </a:r>
                    </a:p>
                  </a:txBody>
                  <a:tcPr marL="14963" marR="14963" marT="14963" marB="14963">
                    <a:lnL>
                      <a:noFill/>
                    </a:lnL>
                    <a:lnR>
                      <a:noFill/>
                    </a:lnR>
                    <a:lnT>
                      <a:noFill/>
                    </a:lnT>
                    <a:lnB>
                      <a:noFill/>
                    </a:lnB>
                  </a:tcPr>
                </a:tc>
              </a:tr>
              <a:tr h="174229">
                <a:tc>
                  <a:txBody>
                    <a:bodyPr/>
                    <a:lstStyle/>
                    <a:p>
                      <a:pPr algn="just"/>
                      <a:r>
                        <a:rPr lang="de-DE" sz="1000"/>
                        <a:t>26. Juni 1945</a:t>
                      </a:r>
                    </a:p>
                  </a:txBody>
                  <a:tcPr marL="14963" marR="14963" marT="14963" marB="14963">
                    <a:lnL>
                      <a:noFill/>
                    </a:lnL>
                    <a:lnR>
                      <a:noFill/>
                    </a:lnR>
                    <a:lnT>
                      <a:noFill/>
                    </a:lnT>
                    <a:lnB>
                      <a:noFill/>
                    </a:lnB>
                  </a:tcPr>
                </a:tc>
                <a:tc>
                  <a:txBody>
                    <a:bodyPr/>
                    <a:lstStyle/>
                    <a:p>
                      <a:pPr algn="just"/>
                      <a:r>
                        <a:rPr lang="de-DE" sz="1000"/>
                        <a:t>Charta der Vereinten Nationen</a:t>
                      </a:r>
                    </a:p>
                  </a:txBody>
                  <a:tcPr marL="14963" marR="14963" marT="14963" marB="14963">
                    <a:lnL>
                      <a:noFill/>
                    </a:lnL>
                    <a:lnR>
                      <a:noFill/>
                    </a:lnR>
                    <a:lnT>
                      <a:noFill/>
                    </a:lnT>
                    <a:lnB>
                      <a:noFill/>
                    </a:lnB>
                  </a:tcPr>
                </a:tc>
              </a:tr>
              <a:tr h="446936">
                <a:tc>
                  <a:txBody>
                    <a:bodyPr/>
                    <a:lstStyle/>
                    <a:p>
                      <a:pPr algn="just"/>
                      <a:r>
                        <a:rPr lang="de-DE" sz="1000"/>
                        <a:t>10. Dezember 1948</a:t>
                      </a:r>
                    </a:p>
                  </a:txBody>
                  <a:tcPr marL="14963" marR="14963" marT="14963" marB="14963">
                    <a:lnL>
                      <a:noFill/>
                    </a:lnL>
                    <a:lnR>
                      <a:noFill/>
                    </a:lnR>
                    <a:lnT>
                      <a:noFill/>
                    </a:lnT>
                    <a:lnB>
                      <a:noFill/>
                    </a:lnB>
                  </a:tcPr>
                </a:tc>
                <a:tc>
                  <a:txBody>
                    <a:bodyPr/>
                    <a:lstStyle/>
                    <a:p>
                      <a:pPr algn="just"/>
                      <a:r>
                        <a:rPr lang="de-DE" sz="1000" dirty="0">
                          <a:hlinkClick r:id="rId5"/>
                        </a:rPr>
                        <a:t>Allgemeine Erklärung der Menschenrechte</a:t>
                      </a:r>
                      <a:endParaRPr lang="de-DE" sz="1000" dirty="0"/>
                    </a:p>
                  </a:txBody>
                  <a:tcPr marL="14963" marR="14963" marT="14963" marB="14963">
                    <a:lnL>
                      <a:noFill/>
                    </a:lnL>
                    <a:lnR>
                      <a:noFill/>
                    </a:lnR>
                    <a:lnT>
                      <a:noFill/>
                    </a:lnT>
                    <a:lnB>
                      <a:noFill/>
                    </a:lnB>
                  </a:tcPr>
                </a:tc>
              </a:tr>
              <a:tr h="310583">
                <a:tc>
                  <a:txBody>
                    <a:bodyPr/>
                    <a:lstStyle/>
                    <a:p>
                      <a:pPr algn="just"/>
                      <a:r>
                        <a:rPr lang="de-DE" sz="1000"/>
                        <a:t>4. November 1950</a:t>
                      </a:r>
                    </a:p>
                  </a:txBody>
                  <a:tcPr marL="14963" marR="14963" marT="14963" marB="14963">
                    <a:lnL>
                      <a:noFill/>
                    </a:lnL>
                    <a:lnR>
                      <a:noFill/>
                    </a:lnR>
                    <a:lnT>
                      <a:noFill/>
                    </a:lnT>
                    <a:lnB>
                      <a:noFill/>
                    </a:lnB>
                  </a:tcPr>
                </a:tc>
                <a:tc>
                  <a:txBody>
                    <a:bodyPr/>
                    <a:lstStyle/>
                    <a:p>
                      <a:pPr algn="just"/>
                      <a:r>
                        <a:rPr lang="de-DE" sz="1000"/>
                        <a:t>Europäische Menschenrechtskonvention</a:t>
                      </a:r>
                    </a:p>
                  </a:txBody>
                  <a:tcPr marL="14963" marR="14963" marT="14963" marB="14963">
                    <a:lnL>
                      <a:noFill/>
                    </a:lnL>
                    <a:lnR>
                      <a:noFill/>
                    </a:lnR>
                    <a:lnT>
                      <a:noFill/>
                    </a:lnT>
                    <a:lnB>
                      <a:noFill/>
                    </a:lnB>
                  </a:tcPr>
                </a:tc>
              </a:tr>
              <a:tr h="446936">
                <a:tc>
                  <a:txBody>
                    <a:bodyPr/>
                    <a:lstStyle/>
                    <a:p>
                      <a:pPr algn="just"/>
                      <a:r>
                        <a:rPr lang="de-DE" sz="1000" dirty="0"/>
                        <a:t>19. Dezember 1966</a:t>
                      </a:r>
                    </a:p>
                  </a:txBody>
                  <a:tcPr marL="14963" marR="14963" marT="14963" marB="14963">
                    <a:lnL>
                      <a:noFill/>
                    </a:lnL>
                    <a:lnR>
                      <a:noFill/>
                    </a:lnR>
                    <a:lnT>
                      <a:noFill/>
                    </a:lnT>
                    <a:lnB>
                      <a:noFill/>
                    </a:lnB>
                  </a:tcPr>
                </a:tc>
                <a:tc>
                  <a:txBody>
                    <a:bodyPr/>
                    <a:lstStyle/>
                    <a:p>
                      <a:pPr algn="l"/>
                      <a:r>
                        <a:rPr lang="de-DE" sz="1000">
                          <a:hlinkClick r:id="rId6"/>
                        </a:rPr>
                        <a:t>Internationaler Pakt über wirtschaftliche, soziale und kulturelle Rechte</a:t>
                      </a:r>
                      <a:endParaRPr lang="de-DE" sz="1000"/>
                    </a:p>
                  </a:txBody>
                  <a:tcPr marL="14963" marR="14963" marT="14963" marB="14963">
                    <a:lnL>
                      <a:noFill/>
                    </a:lnL>
                    <a:lnR>
                      <a:noFill/>
                    </a:lnR>
                    <a:lnT>
                      <a:noFill/>
                    </a:lnT>
                    <a:lnB>
                      <a:noFill/>
                    </a:lnB>
                  </a:tcPr>
                </a:tc>
              </a:tr>
              <a:tr h="310583">
                <a:tc>
                  <a:txBody>
                    <a:bodyPr/>
                    <a:lstStyle/>
                    <a:p>
                      <a:r>
                        <a:rPr lang="de-DE" sz="1000"/>
                        <a:t> </a:t>
                      </a:r>
                    </a:p>
                  </a:txBody>
                  <a:tcPr marL="14963" marR="14963" marT="14963" marB="14963">
                    <a:lnL>
                      <a:noFill/>
                    </a:lnL>
                    <a:lnR>
                      <a:noFill/>
                    </a:lnR>
                    <a:lnT>
                      <a:noFill/>
                    </a:lnT>
                    <a:lnB>
                      <a:noFill/>
                    </a:lnB>
                  </a:tcPr>
                </a:tc>
                <a:tc>
                  <a:txBody>
                    <a:bodyPr/>
                    <a:lstStyle/>
                    <a:p>
                      <a:pPr algn="just"/>
                      <a:r>
                        <a:rPr lang="de-DE" sz="1000">
                          <a:hlinkClick r:id="rId7"/>
                        </a:rPr>
                        <a:t>Internationaler Pakt über bürgerliche und politische Rechte</a:t>
                      </a:r>
                      <a:endParaRPr lang="de-DE" sz="1000"/>
                    </a:p>
                  </a:txBody>
                  <a:tcPr marL="14963" marR="14963" marT="14963" marB="14963">
                    <a:lnL>
                      <a:noFill/>
                    </a:lnL>
                    <a:lnR>
                      <a:noFill/>
                    </a:lnR>
                    <a:lnT>
                      <a:noFill/>
                    </a:lnT>
                    <a:lnB>
                      <a:noFill/>
                    </a:lnB>
                  </a:tcPr>
                </a:tc>
              </a:tr>
              <a:tr h="446936">
                <a:tc>
                  <a:txBody>
                    <a:bodyPr/>
                    <a:lstStyle/>
                    <a:p>
                      <a:pPr algn="just"/>
                      <a:r>
                        <a:rPr lang="de-DE" sz="1000"/>
                        <a:t>22. November 1969</a:t>
                      </a:r>
                    </a:p>
                  </a:txBody>
                  <a:tcPr marL="14963" marR="14963" marT="14963" marB="14963">
                    <a:lnL>
                      <a:noFill/>
                    </a:lnL>
                    <a:lnR>
                      <a:noFill/>
                    </a:lnR>
                    <a:lnT>
                      <a:noFill/>
                    </a:lnT>
                    <a:lnB>
                      <a:noFill/>
                    </a:lnB>
                  </a:tcPr>
                </a:tc>
                <a:tc>
                  <a:txBody>
                    <a:bodyPr/>
                    <a:lstStyle/>
                    <a:p>
                      <a:pPr algn="just"/>
                      <a:r>
                        <a:rPr lang="de-DE" sz="1000"/>
                        <a:t>Amerikanische Konvention über Menschenrechte</a:t>
                      </a:r>
                    </a:p>
                  </a:txBody>
                  <a:tcPr marL="14963" marR="14963" marT="14963" marB="14963">
                    <a:lnL>
                      <a:noFill/>
                    </a:lnL>
                    <a:lnR>
                      <a:noFill/>
                    </a:lnR>
                    <a:lnT>
                      <a:noFill/>
                    </a:lnT>
                    <a:lnB>
                      <a:noFill/>
                    </a:lnB>
                  </a:tcPr>
                </a:tc>
              </a:tr>
              <a:tr h="310583">
                <a:tc>
                  <a:txBody>
                    <a:bodyPr/>
                    <a:lstStyle/>
                    <a:p>
                      <a:pPr algn="just"/>
                      <a:r>
                        <a:rPr lang="de-DE" sz="1000"/>
                        <a:t>01. August 1975</a:t>
                      </a:r>
                    </a:p>
                  </a:txBody>
                  <a:tcPr marL="14963" marR="14963" marT="14963" marB="14963">
                    <a:lnL>
                      <a:noFill/>
                    </a:lnL>
                    <a:lnR>
                      <a:noFill/>
                    </a:lnR>
                    <a:lnT>
                      <a:noFill/>
                    </a:lnT>
                    <a:lnB>
                      <a:noFill/>
                    </a:lnB>
                  </a:tcPr>
                </a:tc>
                <a:tc>
                  <a:txBody>
                    <a:bodyPr/>
                    <a:lstStyle/>
                    <a:p>
                      <a:pPr algn="just"/>
                      <a:r>
                        <a:rPr lang="de-DE" sz="1000"/>
                        <a:t>KSZE-Schlussakte von Helsinki</a:t>
                      </a:r>
                    </a:p>
                  </a:txBody>
                  <a:tcPr marL="14963" marR="14963" marT="14963" marB="14963">
                    <a:lnL>
                      <a:noFill/>
                    </a:lnL>
                    <a:lnR>
                      <a:noFill/>
                    </a:lnR>
                    <a:lnT>
                      <a:noFill/>
                    </a:lnT>
                    <a:lnB>
                      <a:noFill/>
                    </a:lnB>
                  </a:tcPr>
                </a:tc>
              </a:tr>
              <a:tr h="310583">
                <a:tc>
                  <a:txBody>
                    <a:bodyPr/>
                    <a:lstStyle/>
                    <a:p>
                      <a:pPr algn="just"/>
                      <a:r>
                        <a:rPr lang="de-DE" sz="1000"/>
                        <a:t>27. Juni 1981</a:t>
                      </a:r>
                    </a:p>
                  </a:txBody>
                  <a:tcPr marL="14963" marR="14963" marT="14963" marB="14963">
                    <a:lnL>
                      <a:noFill/>
                    </a:lnL>
                    <a:lnR>
                      <a:noFill/>
                    </a:lnR>
                    <a:lnT>
                      <a:noFill/>
                    </a:lnT>
                    <a:lnB>
                      <a:noFill/>
                    </a:lnB>
                  </a:tcPr>
                </a:tc>
                <a:tc>
                  <a:txBody>
                    <a:bodyPr/>
                    <a:lstStyle/>
                    <a:p>
                      <a:pPr algn="l"/>
                      <a:r>
                        <a:rPr lang="de-DE" sz="1000">
                          <a:hlinkClick r:id="rId8"/>
                        </a:rPr>
                        <a:t>Banjul Charta der Menschenrechte und der Rechte der Völker</a:t>
                      </a:r>
                      <a:r>
                        <a:rPr lang="de-DE" sz="1000"/>
                        <a:t> (Afrika)</a:t>
                      </a:r>
                    </a:p>
                  </a:txBody>
                  <a:tcPr marL="14963" marR="14963" marT="14963" marB="14963">
                    <a:lnL>
                      <a:noFill/>
                    </a:lnL>
                    <a:lnR>
                      <a:noFill/>
                    </a:lnR>
                    <a:lnT>
                      <a:noFill/>
                    </a:lnT>
                    <a:lnB>
                      <a:noFill/>
                    </a:lnB>
                  </a:tcPr>
                </a:tc>
              </a:tr>
              <a:tr h="446936">
                <a:tc>
                  <a:txBody>
                    <a:bodyPr/>
                    <a:lstStyle/>
                    <a:p>
                      <a:pPr algn="just"/>
                      <a:r>
                        <a:rPr lang="de-DE" sz="1000"/>
                        <a:t>19. September 1981</a:t>
                      </a:r>
                    </a:p>
                  </a:txBody>
                  <a:tcPr marL="14963" marR="14963" marT="14963" marB="14963">
                    <a:lnL>
                      <a:noFill/>
                    </a:lnL>
                    <a:lnR>
                      <a:noFill/>
                    </a:lnR>
                    <a:lnT>
                      <a:noFill/>
                    </a:lnT>
                    <a:lnB>
                      <a:noFill/>
                    </a:lnB>
                  </a:tcPr>
                </a:tc>
                <a:tc>
                  <a:txBody>
                    <a:bodyPr/>
                    <a:lstStyle/>
                    <a:p>
                      <a:pPr algn="just"/>
                      <a:r>
                        <a:rPr lang="de-DE" sz="1000">
                          <a:hlinkClick r:id="rId9"/>
                        </a:rPr>
                        <a:t>Allgemeine Erklärung der Menschenrechte im Islam</a:t>
                      </a:r>
                      <a:endParaRPr lang="de-DE" sz="1000"/>
                    </a:p>
                  </a:txBody>
                  <a:tcPr marL="14963" marR="14963" marT="14963" marB="14963">
                    <a:lnL>
                      <a:noFill/>
                    </a:lnL>
                    <a:lnR>
                      <a:noFill/>
                    </a:lnR>
                    <a:lnT>
                      <a:noFill/>
                    </a:lnT>
                    <a:lnB>
                      <a:noFill/>
                    </a:lnB>
                  </a:tcPr>
                </a:tc>
              </a:tr>
              <a:tr h="310583">
                <a:tc>
                  <a:txBody>
                    <a:bodyPr/>
                    <a:lstStyle/>
                    <a:p>
                      <a:pPr algn="just"/>
                      <a:r>
                        <a:rPr lang="de-DE" sz="1000"/>
                        <a:t>14. Juni 1992</a:t>
                      </a:r>
                    </a:p>
                  </a:txBody>
                  <a:tcPr marL="14963" marR="14963" marT="14963" marB="14963">
                    <a:lnL>
                      <a:noFill/>
                    </a:lnL>
                    <a:lnR>
                      <a:noFill/>
                    </a:lnR>
                    <a:lnT>
                      <a:noFill/>
                    </a:lnT>
                    <a:lnB>
                      <a:noFill/>
                    </a:lnB>
                  </a:tcPr>
                </a:tc>
                <a:tc>
                  <a:txBody>
                    <a:bodyPr/>
                    <a:lstStyle/>
                    <a:p>
                      <a:pPr algn="just"/>
                      <a:r>
                        <a:rPr lang="de-DE" sz="1000">
                          <a:hlinkClick r:id="rId10"/>
                        </a:rPr>
                        <a:t>Erklärung von Rio zu Umwelt und Entwicklung</a:t>
                      </a:r>
                      <a:r>
                        <a:rPr lang="de-DE" sz="1000"/>
                        <a:t> (Rio-Deklaration)</a:t>
                      </a:r>
                    </a:p>
                  </a:txBody>
                  <a:tcPr marL="14963" marR="14963" marT="14963" marB="14963">
                    <a:lnL>
                      <a:noFill/>
                    </a:lnL>
                    <a:lnR>
                      <a:noFill/>
                    </a:lnR>
                    <a:lnT>
                      <a:noFill/>
                    </a:lnT>
                    <a:lnB>
                      <a:noFill/>
                    </a:lnB>
                  </a:tcPr>
                </a:tc>
              </a:tr>
              <a:tr h="446936">
                <a:tc>
                  <a:txBody>
                    <a:bodyPr/>
                    <a:lstStyle/>
                    <a:p>
                      <a:r>
                        <a:rPr lang="de-DE" sz="1000"/>
                        <a:t>Juni 1993</a:t>
                      </a:r>
                    </a:p>
                  </a:txBody>
                  <a:tcPr marL="14963" marR="14963" marT="14963" marB="14963">
                    <a:lnL>
                      <a:noFill/>
                    </a:lnL>
                    <a:lnR>
                      <a:noFill/>
                    </a:lnR>
                    <a:lnT>
                      <a:noFill/>
                    </a:lnT>
                    <a:lnB>
                      <a:noFill/>
                    </a:lnB>
                  </a:tcPr>
                </a:tc>
                <a:tc>
                  <a:txBody>
                    <a:bodyPr/>
                    <a:lstStyle/>
                    <a:p>
                      <a:pPr algn="l"/>
                      <a:r>
                        <a:rPr lang="de-DE" sz="1000" dirty="0"/>
                        <a:t>Weltkonferenz über Menschenrechte (Wien): </a:t>
                      </a:r>
                      <a:r>
                        <a:rPr lang="de-DE" sz="1000" dirty="0">
                          <a:hlinkClick r:id="rId11"/>
                        </a:rPr>
                        <a:t>Vienna </a:t>
                      </a:r>
                      <a:r>
                        <a:rPr lang="de-DE" sz="1000" dirty="0" err="1">
                          <a:hlinkClick r:id="rId11"/>
                        </a:rPr>
                        <a:t>Declaration</a:t>
                      </a:r>
                      <a:r>
                        <a:rPr lang="de-DE" sz="1000" dirty="0">
                          <a:hlinkClick r:id="rId11"/>
                        </a:rPr>
                        <a:t> </a:t>
                      </a:r>
                      <a:r>
                        <a:rPr lang="de-DE" sz="1000" dirty="0" err="1">
                          <a:hlinkClick r:id="rId11"/>
                        </a:rPr>
                        <a:t>and</a:t>
                      </a:r>
                      <a:r>
                        <a:rPr lang="de-DE" sz="1000" dirty="0">
                          <a:hlinkClick r:id="rId11"/>
                        </a:rPr>
                        <a:t> Programme </a:t>
                      </a:r>
                      <a:r>
                        <a:rPr lang="de-DE" sz="1000" dirty="0" err="1">
                          <a:hlinkClick r:id="rId11"/>
                        </a:rPr>
                        <a:t>of</a:t>
                      </a:r>
                      <a:r>
                        <a:rPr lang="de-DE" sz="1000" dirty="0">
                          <a:hlinkClick r:id="rId11"/>
                        </a:rPr>
                        <a:t> Action</a:t>
                      </a:r>
                      <a:endParaRPr lang="de-DE" sz="1000" dirty="0"/>
                    </a:p>
                  </a:txBody>
                  <a:tcPr marL="14963" marR="14963" marT="14963" marB="14963">
                    <a:lnL>
                      <a:noFill/>
                    </a:lnL>
                    <a:lnR>
                      <a:noFill/>
                    </a:lnR>
                    <a:lnT>
                      <a:noFill/>
                    </a:lnT>
                    <a:lnB>
                      <a:noFill/>
                    </a:lnB>
                  </a:tcPr>
                </a:tc>
              </a:tr>
            </a:tbl>
          </a:graphicData>
        </a:graphic>
      </p:graphicFrame>
      <p:sp>
        <p:nvSpPr>
          <p:cNvPr id="8229" name="Rectangle 1"/>
          <p:cNvSpPr>
            <a:spLocks noChangeArrowheads="1"/>
          </p:cNvSpPr>
          <p:nvPr/>
        </p:nvSpPr>
        <p:spPr bwMode="auto">
          <a:xfrm>
            <a:off x="0" y="428604"/>
            <a:ext cx="9139040" cy="646331"/>
          </a:xfrm>
          <a:prstGeom prst="rect">
            <a:avLst/>
          </a:prstGeom>
          <a:noFill/>
          <a:ln w="9525">
            <a:noFill/>
            <a:miter lim="800000"/>
            <a:headEnd/>
            <a:tailEnd/>
          </a:ln>
        </p:spPr>
        <p:txBody>
          <a:bodyPr wrap="none" anchor="ctr">
            <a:spAutoFit/>
          </a:bodyPr>
          <a:lstStyle/>
          <a:p>
            <a:pPr eaLnBrk="0" hangingPunct="0"/>
            <a:r>
              <a:rPr lang="de-DE" b="1" dirty="0">
                <a:solidFill>
                  <a:srgbClr val="008080"/>
                </a:solidFill>
                <a:latin typeface="Verdana" pitchFamily="34" charset="0"/>
              </a:rPr>
              <a:t>Die wichtigsten Meilensteine in der Entwicklung der Menschenrechte</a:t>
            </a:r>
            <a:endParaRPr lang="de-DE" b="1" dirty="0"/>
          </a:p>
          <a:p>
            <a:pPr eaLnBrk="0" hangingPunct="0"/>
            <a:endParaRPr lang="de-DE"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Menschenwürde als oberster Verfassungswert</a:t>
            </a:r>
            <a:endParaRPr lang="de-DE" dirty="0"/>
          </a:p>
        </p:txBody>
      </p:sp>
      <p:graphicFrame>
        <p:nvGraphicFramePr>
          <p:cNvPr id="9" name="Inhaltsplatzhalter 8"/>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500</Words>
  <Application>Microsoft Office PowerPoint</Application>
  <PresentationFormat>Bildschirmpräsentation (4:3)</PresentationFormat>
  <Paragraphs>72</Paragraphs>
  <Slides>13</Slides>
  <Notes>0</Notes>
  <HiddenSlides>0</HiddenSlides>
  <MMClips>0</MMClips>
  <ScaleCrop>false</ScaleCrop>
  <HeadingPairs>
    <vt:vector size="4" baseType="variant">
      <vt:variant>
        <vt:lpstr>Design</vt:lpstr>
      </vt:variant>
      <vt:variant>
        <vt:i4>1</vt:i4>
      </vt:variant>
      <vt:variant>
        <vt:lpstr>Folientitel</vt:lpstr>
      </vt:variant>
      <vt:variant>
        <vt:i4>13</vt:i4>
      </vt:variant>
    </vt:vector>
  </HeadingPairs>
  <TitlesOfParts>
    <vt:vector size="14" baseType="lpstr">
      <vt:lpstr>Larissa-Design</vt:lpstr>
      <vt:lpstr>Folie 1</vt:lpstr>
      <vt:lpstr>Menschenrechte</vt:lpstr>
      <vt:lpstr>Folie 3</vt:lpstr>
      <vt:lpstr>Folie 4</vt:lpstr>
      <vt:lpstr>Menschenrechte und Grundrechte</vt:lpstr>
      <vt:lpstr>Folie 6</vt:lpstr>
      <vt:lpstr>Folie 7</vt:lpstr>
      <vt:lpstr>Folie 8</vt:lpstr>
      <vt:lpstr>Menschenwürde als oberster Verfassungswert</vt:lpstr>
      <vt:lpstr>Grundrechtsschranken</vt:lpstr>
      <vt:lpstr>Folie 11</vt:lpstr>
      <vt:lpstr>Folie 12</vt:lpstr>
      <vt:lpstr>Folie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Bolle</dc:creator>
  <cp:lastModifiedBy>Bolle</cp:lastModifiedBy>
  <cp:revision>7</cp:revision>
  <dcterms:created xsi:type="dcterms:W3CDTF">2013-01-14T21:17:13Z</dcterms:created>
  <dcterms:modified xsi:type="dcterms:W3CDTF">2013-03-12T18:13:11Z</dcterms:modified>
</cp:coreProperties>
</file>